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78" r:id="rId3"/>
    <p:sldId id="291" r:id="rId4"/>
    <p:sldId id="272" r:id="rId5"/>
    <p:sldId id="288" r:id="rId6"/>
    <p:sldId id="293" r:id="rId7"/>
    <p:sldId id="292" r:id="rId8"/>
    <p:sldId id="295" r:id="rId9"/>
    <p:sldId id="294" r:id="rId10"/>
    <p:sldId id="297" r:id="rId11"/>
    <p:sldId id="298" r:id="rId12"/>
    <p:sldId id="299" r:id="rId13"/>
    <p:sldId id="296" r:id="rId14"/>
    <p:sldId id="315" r:id="rId15"/>
    <p:sldId id="290" r:id="rId16"/>
    <p:sldId id="257" r:id="rId17"/>
    <p:sldId id="266" r:id="rId18"/>
    <p:sldId id="258" r:id="rId19"/>
    <p:sldId id="279" r:id="rId20"/>
    <p:sldId id="259" r:id="rId21"/>
    <p:sldId id="260" r:id="rId22"/>
    <p:sldId id="261" r:id="rId23"/>
    <p:sldId id="283" r:id="rId24"/>
    <p:sldId id="284" r:id="rId25"/>
    <p:sldId id="285" r:id="rId26"/>
    <p:sldId id="286" r:id="rId27"/>
    <p:sldId id="281" r:id="rId28"/>
    <p:sldId id="313" r:id="rId29"/>
    <p:sldId id="312" r:id="rId30"/>
    <p:sldId id="280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194" autoAdjust="0"/>
  </p:normalViewPr>
  <p:slideViewPr>
    <p:cSldViewPr snapToGrid="0" snapToObjects="1">
      <p:cViewPr varScale="1">
        <p:scale>
          <a:sx n="102" d="100"/>
          <a:sy n="102" d="100"/>
        </p:scale>
        <p:origin x="-12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BF176-C945-BB43-AC4D-84DCD71E10C7}" type="datetimeFigureOut">
              <a:rPr lang="en-US" smtClean="0"/>
              <a:pPr/>
              <a:t>6/30/17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C2765-D0CB-5447-A6F2-6CDA33DC3C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4965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016FA-0550-EA42-9F33-98BEBE29885F}" type="datetimeFigureOut">
              <a:rPr lang="en-US" smtClean="0"/>
              <a:pPr/>
              <a:t>6/30/17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CAD99-0CB7-8C49-ABE8-4FDB1EB9CB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0465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CAD99-0CB7-8C49-ABE8-4FDB1EB9CBF3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E3D2-5621-6C4C-8328-A34DD708EA30}" type="datetime1">
              <a:rPr lang="en-US" smtClean="0"/>
              <a:t>6/30/17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Mentoring Standard 2017 Copyright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544-4035-E44D-B66B-A2392CC745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F101D-8663-D048-AED1-E847C68350DC}" type="datetime1">
              <a:rPr lang="en-US" smtClean="0"/>
              <a:t>6/30/17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Mentoring Standard 2017 Copyright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544-4035-E44D-B66B-A2392CC745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4393-8EFB-D741-9041-CA7C6DB344FF}" type="datetime1">
              <a:rPr lang="en-US" smtClean="0"/>
              <a:t>6/30/17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Mentoring Standard 2017 Copyright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544-4035-E44D-B66B-A2392CC745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D5FA-3BE3-5E4E-B3AA-5A1EF9E59313}" type="datetime1">
              <a:rPr lang="en-US" smtClean="0"/>
              <a:t>6/30/17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Mentoring Standard 2017 Copyright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544-4035-E44D-B66B-A2392CC745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7B1F-5B74-AC41-B788-78570A444BD6}" type="datetime1">
              <a:rPr lang="en-US" smtClean="0"/>
              <a:t>6/30/17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Mentoring Standard 2017 Copyright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544-4035-E44D-B66B-A2392CC745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37096-9365-2D44-B776-862C4A9F3B4E}" type="datetime1">
              <a:rPr lang="en-US" smtClean="0"/>
              <a:t>6/30/17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Mentoring Standard 2017 Copyright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544-4035-E44D-B66B-A2392CC745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E10F7-04DD-344B-8988-8FEAD7184B13}" type="datetime1">
              <a:rPr lang="en-US" smtClean="0"/>
              <a:t>6/30/17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Mentoring Standard 2017 Copyright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544-4035-E44D-B66B-A2392CC745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F058-0E47-BF40-970D-7E926E9A58A1}" type="datetime1">
              <a:rPr lang="en-US" smtClean="0"/>
              <a:t>6/30/17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Mentoring Standard 2017 Copyright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544-4035-E44D-B66B-A2392CC745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16B7-97FE-DB41-A2AE-EB0C21DBD621}" type="datetime1">
              <a:rPr lang="en-US" smtClean="0"/>
              <a:t>6/30/17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Mentoring Standard 2017 Copyright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544-4035-E44D-B66B-A2392CC745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6DE5-BA5C-9349-A4FF-32574A4E4164}" type="datetime1">
              <a:rPr lang="en-US" smtClean="0"/>
              <a:t>6/30/17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Mentoring Standard 2017 Copyright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544-4035-E44D-B66B-A2392CC745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4456-1EAE-854E-BEE5-344811F9C110}" type="datetime1">
              <a:rPr lang="en-US" smtClean="0"/>
              <a:t>6/30/17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Mentoring Standard 2017 Copyright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544-4035-E44D-B66B-A2392CC745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D44F8-63AD-AE4C-ADA9-C0CD165459F1}" type="datetime1">
              <a:rPr lang="en-US" smtClean="0"/>
              <a:t>6/30/17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Mentoring Standard 2017 Copyright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C5544-4035-E44D-B66B-A2392CC745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735634"/>
            <a:ext cx="9144000" cy="635058"/>
          </a:xfrm>
          <a:prstGeom prst="rect">
            <a:avLst/>
          </a:prstGeom>
          <a:solidFill>
            <a:schemeClr val="accent4">
              <a:alpha val="82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100576"/>
            <a:ext cx="9144000" cy="635058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2439833"/>
            <a:ext cx="9144000" cy="660743"/>
          </a:xfrm>
          <a:prstGeom prst="rect">
            <a:avLst/>
          </a:prstGeom>
          <a:solidFill>
            <a:schemeClr val="accent5">
              <a:alpha val="78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27602"/>
            <a:ext cx="7772400" cy="175707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eorgia"/>
                <a:cs typeface="Georgia"/>
              </a:rPr>
              <a:t>Best </a:t>
            </a:r>
            <a:r>
              <a:rPr lang="en-US" dirty="0" smtClean="0">
                <a:latin typeface="Georgia"/>
                <a:cs typeface="Georgia"/>
              </a:rPr>
              <a:t>Practices for </a:t>
            </a:r>
            <a:r>
              <a:rPr lang="en-US" dirty="0" smtClean="0">
                <a:latin typeface="Georgia"/>
                <a:cs typeface="Georgia"/>
              </a:rPr>
              <a:t>Research, Online Learning &amp; Blogging</a:t>
            </a:r>
            <a:endParaRPr lang="en-US" sz="2000" i="1" dirty="0">
              <a:latin typeface="Georgia"/>
              <a:cs typeface="Georg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5541" y="4902040"/>
            <a:ext cx="4928224" cy="106945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Georgia"/>
                <a:cs typeface="Georgia"/>
              </a:rPr>
              <a:t>Jessica </a:t>
            </a:r>
            <a:r>
              <a:rPr lang="en-US" sz="2400" dirty="0" smtClean="0">
                <a:solidFill>
                  <a:schemeClr val="tx1"/>
                </a:solidFill>
                <a:latin typeface="Georgia"/>
                <a:cs typeface="Georgia"/>
              </a:rPr>
              <a:t>Dickinson Goodman</a:t>
            </a:r>
          </a:p>
          <a:p>
            <a:r>
              <a:rPr lang="en-US" sz="1600" i="1" dirty="0" err="1">
                <a:solidFill>
                  <a:schemeClr val="tx1"/>
                </a:solidFill>
                <a:latin typeface="Georgia"/>
                <a:cs typeface="Georgia"/>
              </a:rPr>
              <a:t>j</a:t>
            </a:r>
            <a:r>
              <a:rPr lang="en-US" sz="1600" i="1" dirty="0" err="1" smtClean="0">
                <a:solidFill>
                  <a:schemeClr val="tx1"/>
                </a:solidFill>
                <a:latin typeface="Georgia"/>
                <a:cs typeface="Georgia"/>
              </a:rPr>
              <a:t>essica.dickinson.goodman@gmail.com</a:t>
            </a:r>
            <a:endParaRPr lang="en-US" sz="1600" i="1" dirty="0" smtClean="0">
              <a:solidFill>
                <a:schemeClr val="tx1"/>
              </a:solidFill>
              <a:latin typeface="Georgia"/>
              <a:cs typeface="Georgia"/>
            </a:endParaRPr>
          </a:p>
        </p:txBody>
      </p:sp>
      <p:pic>
        <p:nvPicPr>
          <p:cNvPr id="4" name="Picture 3" descr="Mentoring Standard Logo_Social_Twit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845" y="112069"/>
            <a:ext cx="1742515" cy="174251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544-4035-E44D-B66B-A2392CC745D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Mentoring Standard 2017 Copyright</a:t>
            </a:r>
            <a:endParaRPr lang="en-US" dirty="0"/>
          </a:p>
        </p:txBody>
      </p:sp>
      <p:pic>
        <p:nvPicPr>
          <p:cNvPr id="9" name="Picture 8" descr="Families Without Borders Logo 2017 fwb-logo-v3-300x1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66" y="449287"/>
            <a:ext cx="2851539" cy="10930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66" y="4902040"/>
            <a:ext cx="3573082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Georgia"/>
                <a:cs typeface="Georgia"/>
              </a:rPr>
              <a:t>Katy Dickinson</a:t>
            </a:r>
          </a:p>
          <a:p>
            <a:pPr algn="ctr"/>
            <a:r>
              <a:rPr lang="en-US" sz="1600" i="1" dirty="0" err="1">
                <a:latin typeface="Georgia"/>
                <a:cs typeface="Georgia"/>
              </a:rPr>
              <a:t>dickinson@mentoringstandard.com</a:t>
            </a:r>
            <a:endParaRPr lang="en-US" sz="1600" i="1" dirty="0">
              <a:latin typeface="Georgia"/>
              <a:cs typeface="Georgia"/>
            </a:endParaRPr>
          </a:p>
          <a:p>
            <a:pPr algn="ctr"/>
            <a:r>
              <a:rPr lang="en-US" sz="1600" i="1" dirty="0" err="1">
                <a:latin typeface="Georgia"/>
                <a:cs typeface="Georgia"/>
              </a:rPr>
              <a:t>mentoringstandard.com</a:t>
            </a:r>
            <a:endParaRPr lang="en-US" sz="1600" dirty="0">
              <a:latin typeface="Georgia"/>
              <a:cs typeface="Georgia"/>
            </a:endParaRPr>
          </a:p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58532" y="3849818"/>
            <a:ext cx="1966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Georgia"/>
                <a:cs typeface="Georgia"/>
              </a:rPr>
              <a:t>June </a:t>
            </a:r>
            <a:r>
              <a:rPr lang="mr-IN" i="1" dirty="0">
                <a:latin typeface="Georgia"/>
                <a:cs typeface="Georgia"/>
              </a:rPr>
              <a:t>–</a:t>
            </a:r>
            <a:r>
              <a:rPr lang="en-US" i="1" dirty="0">
                <a:latin typeface="Georgia"/>
                <a:cs typeface="Georgia"/>
              </a:rPr>
              <a:t> July 2017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Mentoring Standard 2017 Copyright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544-4035-E44D-B66B-A2392CC745D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" name="Picture 1" descr="Screen Shot 2017-06-30 at 9.25.21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2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Mentoring Standard 2017 Copyright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544-4035-E44D-B66B-A2392CC745D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" name="Picture 1" descr="Screen Shot 2017-06-30 at 9.25.52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2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Mentoring Standard 2017 Copyright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544-4035-E44D-B66B-A2392CC745D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" name="Picture 1" descr="Screen Shot 2017-06-30 at 9.26.07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45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29729"/>
            <a:ext cx="9144000" cy="1082866"/>
          </a:xfrm>
          <a:prstGeom prst="rect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Mentoring Standard 2017 Copyright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544-4035-E44D-B66B-A2392CC745D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64328" y="503152"/>
            <a:ext cx="5917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Georgia"/>
                <a:cs typeface="Georgia"/>
              </a:rPr>
              <a:t>Deep Dive: </a:t>
            </a:r>
            <a:r>
              <a:rPr lang="en-US" sz="3600" b="1" dirty="0" err="1" smtClean="0">
                <a:latin typeface="Georgia"/>
                <a:cs typeface="Georgia"/>
              </a:rPr>
              <a:t>FutureLearn</a:t>
            </a:r>
            <a:endParaRPr lang="en-US" sz="3600" b="1" dirty="0">
              <a:latin typeface="Georgia"/>
              <a:cs typeface="Georg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0552" y="1556514"/>
            <a:ext cx="2051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(Live Demo by Katy)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52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95887"/>
            <a:ext cx="9144000" cy="2742230"/>
          </a:xfrm>
          <a:prstGeom prst="rect">
            <a:avLst/>
          </a:prstGeom>
          <a:solidFill>
            <a:schemeClr val="accent4">
              <a:alpha val="78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Mentoring Standard 2017 Copyright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544-4035-E44D-B66B-A2392CC745D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3122" y="1714267"/>
            <a:ext cx="865941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Georgia"/>
                <a:cs typeface="Georgia"/>
              </a:rPr>
              <a:t>Contributing </a:t>
            </a:r>
            <a:br>
              <a:rPr lang="en-US" sz="6000" b="1" dirty="0" smtClean="0">
                <a:latin typeface="Georgia"/>
                <a:cs typeface="Georgia"/>
              </a:rPr>
            </a:br>
            <a:r>
              <a:rPr lang="en-US" sz="6000" b="1" dirty="0" smtClean="0">
                <a:latin typeface="Georgia"/>
                <a:cs typeface="Georgia"/>
              </a:rPr>
              <a:t>to Global Knowledge:</a:t>
            </a:r>
          </a:p>
          <a:p>
            <a:pPr algn="ctr"/>
            <a:r>
              <a:rPr lang="en-US" sz="6000" b="1" dirty="0" smtClean="0">
                <a:latin typeface="Georgia"/>
                <a:cs typeface="Georgia"/>
              </a:rPr>
              <a:t>How </a:t>
            </a:r>
            <a:r>
              <a:rPr lang="en-US" sz="6000" b="1" dirty="0" smtClean="0">
                <a:latin typeface="Georgia"/>
                <a:cs typeface="Georgia"/>
              </a:rPr>
              <a:t>to Blog</a:t>
            </a:r>
            <a:endParaRPr lang="en-US" sz="6000" b="1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133192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29729"/>
            <a:ext cx="9144000" cy="1082866"/>
          </a:xfrm>
          <a:prstGeom prst="rect">
            <a:avLst/>
          </a:prstGeom>
          <a:solidFill>
            <a:schemeClr val="accent4">
              <a:alpha val="78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eorgia"/>
                <a:cs typeface="Georgia"/>
              </a:rPr>
              <a:t>Katy’s History as a Blogger</a:t>
            </a:r>
            <a:endParaRPr lang="en-US" b="1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smtClean="0">
                <a:latin typeface="Georgia"/>
                <a:cs typeface="Georgia"/>
              </a:rPr>
              <a:t>Writing Katysblog since 2005.</a:t>
            </a:r>
          </a:p>
          <a:p>
            <a:pPr lvl="0"/>
            <a:r>
              <a:rPr lang="en-US" sz="2400" dirty="0" smtClean="0">
                <a:latin typeface="Georgia"/>
                <a:cs typeface="Georgia"/>
              </a:rPr>
              <a:t>1,750+ posts </a:t>
            </a:r>
            <a:r>
              <a:rPr lang="en-US" sz="2400" dirty="0">
                <a:latin typeface="Georgia"/>
                <a:cs typeface="Georgia"/>
              </a:rPr>
              <a:t>on </a:t>
            </a:r>
            <a:r>
              <a:rPr lang="en-US" sz="2400" i="1" dirty="0">
                <a:latin typeface="Georgia"/>
                <a:cs typeface="Georgia"/>
              </a:rPr>
              <a:t>https://</a:t>
            </a:r>
            <a:r>
              <a:rPr lang="en-US" sz="2400" i="1" dirty="0" err="1">
                <a:latin typeface="Georgia"/>
                <a:cs typeface="Georgia"/>
              </a:rPr>
              <a:t>katysblog.wordpress.com</a:t>
            </a:r>
            <a:endParaRPr lang="en-US" sz="2400" i="1" dirty="0" smtClean="0">
              <a:latin typeface="Georgia"/>
              <a:cs typeface="Georgia"/>
            </a:endParaRPr>
          </a:p>
          <a:p>
            <a:pPr lvl="0"/>
            <a:r>
              <a:rPr lang="en-US" sz="2400" dirty="0" smtClean="0">
                <a:latin typeface="Georgia"/>
                <a:cs typeface="Georgia"/>
              </a:rPr>
              <a:t>2,330 regular readers (blog subscribers). </a:t>
            </a:r>
            <a:br>
              <a:rPr lang="en-US" sz="2400" dirty="0" smtClean="0">
                <a:latin typeface="Georgia"/>
                <a:cs typeface="Georgia"/>
              </a:rPr>
            </a:br>
            <a:r>
              <a:rPr lang="en-US" sz="1800" dirty="0" smtClean="0">
                <a:latin typeface="Georgia"/>
                <a:cs typeface="Georgia"/>
              </a:rPr>
              <a:t>Many more read Katysblog through LinkedIn, Twitter, and Wordpress.</a:t>
            </a:r>
          </a:p>
          <a:p>
            <a:pPr lvl="0"/>
            <a:r>
              <a:rPr lang="en-US" sz="2400" dirty="0">
                <a:latin typeface="Georgia"/>
                <a:cs typeface="Georgia"/>
              </a:rPr>
              <a:t>C</a:t>
            </a:r>
            <a:r>
              <a:rPr lang="en-US" sz="2400" dirty="0" smtClean="0">
                <a:latin typeface="Georgia"/>
                <a:cs typeface="Georgia"/>
              </a:rPr>
              <a:t>ontribute articles to other blog sites from time to time.</a:t>
            </a:r>
          </a:p>
          <a:p>
            <a:pPr lvl="0"/>
            <a:r>
              <a:rPr lang="en-US" sz="2400" dirty="0" smtClean="0">
                <a:latin typeface="Georgia"/>
                <a:cs typeface="Georgia"/>
              </a:rPr>
              <a:t>Katy’s company </a:t>
            </a:r>
            <a:r>
              <a:rPr lang="en-US" sz="2400" i="1" dirty="0" smtClean="0">
                <a:latin typeface="Georgia"/>
                <a:cs typeface="Georgia"/>
              </a:rPr>
              <a:t>Mentoring Standard </a:t>
            </a:r>
            <a:r>
              <a:rPr lang="en-US" sz="2400" dirty="0" smtClean="0">
                <a:latin typeface="Georgia"/>
                <a:cs typeface="Georgia"/>
              </a:rPr>
              <a:t>also</a:t>
            </a:r>
            <a:r>
              <a:rPr lang="en-US" sz="2400" i="1" dirty="0" smtClean="0">
                <a:latin typeface="Georgia"/>
                <a:cs typeface="Georgia"/>
              </a:rPr>
              <a:t> </a:t>
            </a:r>
            <a:r>
              <a:rPr lang="en-US" sz="2400" dirty="0" smtClean="0">
                <a:latin typeface="Georgia"/>
                <a:cs typeface="Georgia"/>
              </a:rPr>
              <a:t>uses Wordpress as a website platform: </a:t>
            </a:r>
            <a:r>
              <a:rPr lang="en-US" sz="2400" b="1" i="1" dirty="0" err="1" smtClean="0">
                <a:latin typeface="Georgia"/>
                <a:cs typeface="Georgia"/>
              </a:rPr>
              <a:t>mentoringstandard.com</a:t>
            </a:r>
            <a:endParaRPr lang="en-US" sz="2400" b="1" i="1" dirty="0">
              <a:latin typeface="Georgia"/>
              <a:cs typeface="Georgia"/>
            </a:endParaRPr>
          </a:p>
          <a:p>
            <a:pPr lvl="0"/>
            <a:r>
              <a:rPr lang="en-US" sz="2400" dirty="0" smtClean="0">
                <a:latin typeface="Georgia"/>
                <a:cs typeface="Georgia"/>
              </a:rPr>
              <a:t>Jessica is the Web Monarch (technical owner) for Mentoring Standard</a:t>
            </a:r>
            <a:endParaRPr lang="en-US" sz="2400" dirty="0">
              <a:latin typeface="Georgia"/>
              <a:cs typeface="Georg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Mentoring Standard 2017 Copyright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544-4035-E44D-B66B-A2392CC745D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17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29729"/>
            <a:ext cx="9144000" cy="1082866"/>
          </a:xfrm>
          <a:prstGeom prst="rect">
            <a:avLst/>
          </a:prstGeom>
          <a:solidFill>
            <a:schemeClr val="accent4">
              <a:alpha val="78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eorgia"/>
                <a:cs typeface="Georgia"/>
              </a:rPr>
              <a:t>What is a Blog?</a:t>
            </a:r>
            <a:endParaRPr lang="en-US" b="1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>
                <a:latin typeface="Georgia"/>
                <a:cs typeface="Georgia"/>
              </a:rPr>
              <a:t>A </a:t>
            </a:r>
            <a:r>
              <a:rPr lang="en-US" b="1" dirty="0">
                <a:latin typeface="Georgia"/>
                <a:cs typeface="Georgia"/>
              </a:rPr>
              <a:t>Blog</a:t>
            </a:r>
            <a:r>
              <a:rPr lang="en-US" dirty="0">
                <a:latin typeface="Georgia"/>
                <a:cs typeface="Georgia"/>
              </a:rPr>
              <a:t> (or web log) is a discussion or </a:t>
            </a:r>
            <a:r>
              <a:rPr lang="en-US" dirty="0" smtClean="0">
                <a:latin typeface="Georgia"/>
                <a:cs typeface="Georgia"/>
              </a:rPr>
              <a:t>information </a:t>
            </a:r>
            <a:r>
              <a:rPr lang="en-US" dirty="0">
                <a:latin typeface="Georgia"/>
                <a:cs typeface="Georgia"/>
              </a:rPr>
              <a:t>site on the World Wide Web </a:t>
            </a:r>
            <a:r>
              <a:rPr lang="en-US" dirty="0" smtClean="0">
                <a:latin typeface="Georgia"/>
                <a:cs typeface="Georgia"/>
              </a:rPr>
              <a:t>made up of </a:t>
            </a:r>
            <a:r>
              <a:rPr lang="en-US" dirty="0">
                <a:latin typeface="Georgia"/>
                <a:cs typeface="Georgia"/>
              </a:rPr>
              <a:t>entries or posts, with the most current displayed first. </a:t>
            </a:r>
            <a:r>
              <a:rPr lang="en-US" dirty="0" smtClean="0">
                <a:latin typeface="Georgia"/>
                <a:cs typeface="Georgia"/>
              </a:rPr>
              <a:t>Blogs can be:</a:t>
            </a:r>
            <a:endParaRPr lang="en-US" dirty="0">
              <a:latin typeface="Georgia"/>
              <a:cs typeface="Georgia"/>
            </a:endParaRPr>
          </a:p>
          <a:p>
            <a:pPr lvl="1"/>
            <a:r>
              <a:rPr lang="en-US" dirty="0">
                <a:latin typeface="Georgia"/>
                <a:cs typeface="Georgia"/>
              </a:rPr>
              <a:t>O</a:t>
            </a:r>
            <a:r>
              <a:rPr lang="en-US" dirty="0" smtClean="0">
                <a:latin typeface="Georgia"/>
                <a:cs typeface="Georgia"/>
              </a:rPr>
              <a:t>riginal - or curated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C</a:t>
            </a:r>
            <a:r>
              <a:rPr lang="en-US" dirty="0" smtClean="0">
                <a:latin typeface="Georgia"/>
                <a:cs typeface="Georgia"/>
              </a:rPr>
              <a:t>ontain </a:t>
            </a:r>
            <a:r>
              <a:rPr lang="en-US" dirty="0">
                <a:latin typeface="Georgia"/>
                <a:cs typeface="Georgia"/>
              </a:rPr>
              <a:t>only text </a:t>
            </a:r>
            <a:r>
              <a:rPr lang="en-US" dirty="0" smtClean="0">
                <a:latin typeface="Georgia"/>
                <a:cs typeface="Georgia"/>
              </a:rPr>
              <a:t>- or </a:t>
            </a:r>
            <a:r>
              <a:rPr lang="en-US" dirty="0">
                <a:latin typeface="Georgia"/>
                <a:cs typeface="Georgia"/>
              </a:rPr>
              <a:t>text with </a:t>
            </a:r>
            <a:r>
              <a:rPr lang="en-US" dirty="0" smtClean="0">
                <a:latin typeface="Georgia"/>
                <a:cs typeface="Georgia"/>
              </a:rPr>
              <a:t>images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Written </a:t>
            </a:r>
            <a:r>
              <a:rPr lang="en-US" dirty="0">
                <a:latin typeface="Georgia"/>
                <a:cs typeface="Georgia"/>
              </a:rPr>
              <a:t>by one </a:t>
            </a:r>
            <a:r>
              <a:rPr lang="en-US" dirty="0" smtClean="0">
                <a:latin typeface="Georgia"/>
                <a:cs typeface="Georgia"/>
              </a:rPr>
              <a:t>- or many authors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I</a:t>
            </a:r>
            <a:r>
              <a:rPr lang="en-US" dirty="0" smtClean="0">
                <a:latin typeface="Georgia"/>
                <a:cs typeface="Georgia"/>
              </a:rPr>
              <a:t>nteractive (with </a:t>
            </a:r>
            <a:r>
              <a:rPr lang="en-US" dirty="0">
                <a:latin typeface="Georgia"/>
                <a:cs typeface="Georgia"/>
              </a:rPr>
              <a:t>readers leaving </a:t>
            </a:r>
            <a:r>
              <a:rPr lang="en-US" dirty="0" smtClean="0">
                <a:latin typeface="Georgia"/>
                <a:cs typeface="Georgia"/>
              </a:rPr>
              <a:t>comments) – or not. </a:t>
            </a:r>
            <a:endParaRPr lang="en-US" dirty="0">
              <a:latin typeface="Georgia"/>
              <a:cs typeface="Georgia"/>
            </a:endParaRPr>
          </a:p>
          <a:p>
            <a:pPr lvl="1"/>
            <a:r>
              <a:rPr lang="en-US" sz="2500" i="1" dirty="0" smtClean="0">
                <a:latin typeface="Georgia"/>
                <a:cs typeface="Georgia"/>
              </a:rPr>
              <a:t>Popular </a:t>
            </a:r>
            <a:r>
              <a:rPr lang="en-US" sz="2500" i="1" dirty="0">
                <a:latin typeface="Georgia"/>
                <a:cs typeface="Georgia"/>
              </a:rPr>
              <a:t>free services: </a:t>
            </a:r>
            <a:r>
              <a:rPr lang="en-US" sz="2500" i="1" dirty="0" smtClean="0">
                <a:latin typeface="Georgia"/>
                <a:cs typeface="Georgia"/>
              </a:rPr>
              <a:t>Wordpress, Medium, Ghost, Joomla.</a:t>
            </a:r>
            <a:br>
              <a:rPr lang="en-US" sz="2500" i="1" dirty="0" smtClean="0">
                <a:latin typeface="Georgia"/>
                <a:cs typeface="Georgia"/>
              </a:rPr>
            </a:br>
            <a:endParaRPr lang="en-US" sz="2500" dirty="0">
              <a:latin typeface="Georgia"/>
              <a:cs typeface="Georgia"/>
            </a:endParaRPr>
          </a:p>
          <a:p>
            <a:pPr lvl="0"/>
            <a:r>
              <a:rPr lang="en-US" dirty="0" smtClean="0">
                <a:latin typeface="Georgia"/>
                <a:cs typeface="Georgia"/>
              </a:rPr>
              <a:t>A </a:t>
            </a:r>
            <a:r>
              <a:rPr lang="en-US" b="1" dirty="0" smtClean="0">
                <a:latin typeface="Georgia"/>
                <a:cs typeface="Georgia"/>
              </a:rPr>
              <a:t>Microblog</a:t>
            </a:r>
            <a:r>
              <a:rPr lang="en-US" dirty="0" smtClean="0">
                <a:latin typeface="Georgia"/>
                <a:cs typeface="Georgia"/>
              </a:rPr>
              <a:t> </a:t>
            </a:r>
            <a:r>
              <a:rPr lang="en-US" dirty="0">
                <a:latin typeface="Georgia"/>
                <a:cs typeface="Georgia"/>
              </a:rPr>
              <a:t>is a form of blog that is smaller in size. </a:t>
            </a:r>
            <a:r>
              <a:rPr lang="en-US" dirty="0" smtClean="0">
                <a:latin typeface="Georgia"/>
                <a:cs typeface="Georgia"/>
              </a:rPr>
              <a:t> </a:t>
            </a:r>
            <a:br>
              <a:rPr lang="en-US" dirty="0" smtClean="0">
                <a:latin typeface="Georgia"/>
                <a:cs typeface="Georgia"/>
              </a:rPr>
            </a:br>
            <a:r>
              <a:rPr lang="en-US" sz="2600" i="1" dirty="0" smtClean="0">
                <a:latin typeface="Georgia"/>
                <a:cs typeface="Georgia"/>
              </a:rPr>
              <a:t>Popular </a:t>
            </a:r>
            <a:r>
              <a:rPr lang="en-US" sz="2600" i="1" dirty="0">
                <a:latin typeface="Georgia"/>
                <a:cs typeface="Georgia"/>
              </a:rPr>
              <a:t>free services: Twitter, Tumblr. </a:t>
            </a:r>
            <a:r>
              <a:rPr lang="en-US" sz="2600" i="1" dirty="0" smtClean="0">
                <a:latin typeface="Georgia"/>
                <a:cs typeface="Georgia"/>
              </a:rPr>
              <a:t> </a:t>
            </a:r>
            <a:br>
              <a:rPr lang="en-US" sz="2600" i="1" dirty="0" smtClean="0">
                <a:latin typeface="Georgia"/>
                <a:cs typeface="Georgia"/>
              </a:rPr>
            </a:br>
            <a:endParaRPr lang="en-US" sz="2600" i="1" dirty="0" smtClean="0">
              <a:latin typeface="Georgia"/>
              <a:cs typeface="Georgia"/>
            </a:endParaRPr>
          </a:p>
          <a:p>
            <a:pPr lvl="0"/>
            <a:r>
              <a:rPr lang="en-US" dirty="0" smtClean="0">
                <a:latin typeface="Georgia"/>
                <a:cs typeface="Georgia"/>
              </a:rPr>
              <a:t>A </a:t>
            </a:r>
            <a:r>
              <a:rPr lang="en-US" b="1" dirty="0" smtClean="0">
                <a:latin typeface="Georgia"/>
                <a:cs typeface="Georgia"/>
              </a:rPr>
              <a:t>Photo </a:t>
            </a:r>
            <a:r>
              <a:rPr lang="en-US" b="1" dirty="0">
                <a:latin typeface="Georgia"/>
                <a:cs typeface="Georgia"/>
              </a:rPr>
              <a:t>Blog </a:t>
            </a:r>
            <a:r>
              <a:rPr lang="en-US" dirty="0">
                <a:latin typeface="Georgia"/>
                <a:cs typeface="Georgia"/>
              </a:rPr>
              <a:t>is</a:t>
            </a:r>
            <a:r>
              <a:rPr lang="en-US" dirty="0" smtClean="0">
                <a:latin typeface="Georgia"/>
                <a:cs typeface="Georgia"/>
              </a:rPr>
              <a:t> focused </a:t>
            </a:r>
            <a:r>
              <a:rPr lang="en-US" dirty="0">
                <a:latin typeface="Georgia"/>
                <a:cs typeface="Georgia"/>
              </a:rPr>
              <a:t>more on images than</a:t>
            </a:r>
            <a:r>
              <a:rPr lang="en-US" dirty="0" smtClean="0">
                <a:latin typeface="Georgia"/>
                <a:cs typeface="Georgia"/>
              </a:rPr>
              <a:t> text</a:t>
            </a:r>
            <a:r>
              <a:rPr lang="en-US" dirty="0">
                <a:latin typeface="Georgia"/>
                <a:cs typeface="Georgia"/>
              </a:rPr>
              <a:t>. </a:t>
            </a:r>
            <a:r>
              <a:rPr lang="en-US" dirty="0" smtClean="0">
                <a:latin typeface="Georgia"/>
                <a:cs typeface="Georgia"/>
              </a:rPr>
              <a:t> </a:t>
            </a:r>
            <a:br>
              <a:rPr lang="en-US" dirty="0" smtClean="0">
                <a:latin typeface="Georgia"/>
                <a:cs typeface="Georgia"/>
              </a:rPr>
            </a:br>
            <a:r>
              <a:rPr lang="en-US" sz="2600" i="1" dirty="0" smtClean="0">
                <a:latin typeface="Georgia"/>
                <a:cs typeface="Georgia"/>
              </a:rPr>
              <a:t>Popular </a:t>
            </a:r>
            <a:r>
              <a:rPr lang="en-US" sz="2600" i="1" dirty="0">
                <a:latin typeface="Georgia"/>
                <a:cs typeface="Georgia"/>
              </a:rPr>
              <a:t>free services: Instagram, Flickr, Pinterest</a:t>
            </a:r>
            <a:r>
              <a:rPr lang="en-US" sz="2900" i="1" dirty="0" smtClean="0">
                <a:latin typeface="Georgia"/>
                <a:cs typeface="Georgia"/>
              </a:rPr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Mentoring Standard 2017 Copyright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544-4035-E44D-B66B-A2392CC745DD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29729"/>
            <a:ext cx="9144000" cy="1082866"/>
          </a:xfrm>
          <a:prstGeom prst="rect">
            <a:avLst/>
          </a:prstGeom>
          <a:solidFill>
            <a:schemeClr val="accent4">
              <a:alpha val="78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Georgia"/>
                <a:cs typeface="Georgia"/>
              </a:rPr>
              <a:t>Why Blog? To Be Heard!</a:t>
            </a:r>
            <a:endParaRPr lang="en-US" sz="2000" b="1" dirty="0">
              <a:latin typeface="Georgia"/>
              <a:cs typeface="Georg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Mentoring Standard 2017 Copyright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544-4035-E44D-B66B-A2392CC745D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Picture 3" descr="Wordpress World 27 June 20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925" y="1214346"/>
            <a:ext cx="7919445" cy="43143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9299" y="5375855"/>
            <a:ext cx="796069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Georgia"/>
                <a:cs typeface="Georgia"/>
              </a:rPr>
              <a:t>Wordpress stats:</a:t>
            </a:r>
            <a:br>
              <a:rPr lang="en-US" sz="1600" b="1" dirty="0" smtClean="0">
                <a:latin typeface="Georgia"/>
                <a:cs typeface="Georgia"/>
              </a:rPr>
            </a:br>
            <a:r>
              <a:rPr lang="en-US" sz="1600" dirty="0" smtClean="0">
                <a:latin typeface="Georgia"/>
                <a:cs typeface="Georgia"/>
              </a:rPr>
              <a:t>409 Million people view more than 23.7 Billion pages each month.</a:t>
            </a:r>
            <a:br>
              <a:rPr lang="en-US" sz="1600" dirty="0" smtClean="0">
                <a:latin typeface="Georgia"/>
                <a:cs typeface="Georgia"/>
              </a:rPr>
            </a:br>
            <a:r>
              <a:rPr lang="en-US" sz="1600" dirty="0" smtClean="0">
                <a:latin typeface="Georgia"/>
                <a:cs typeface="Georgia"/>
              </a:rPr>
              <a:t>83.1 Million new posts and 44.5 Million new comments each month.</a:t>
            </a:r>
            <a:br>
              <a:rPr lang="en-US" sz="1600" dirty="0" smtClean="0">
                <a:latin typeface="Georgia"/>
                <a:cs typeface="Georgia"/>
              </a:rPr>
            </a:br>
            <a:r>
              <a:rPr lang="en-US" sz="1200" i="1" dirty="0" smtClean="0">
                <a:latin typeface="Georgia"/>
                <a:cs typeface="Georgia"/>
              </a:rPr>
              <a:t>Image from https://wordpress.com/activity/</a:t>
            </a:r>
            <a:endParaRPr lang="en-US" sz="1200" i="1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29729"/>
            <a:ext cx="9144000" cy="1082866"/>
          </a:xfrm>
          <a:prstGeom prst="rect">
            <a:avLst/>
          </a:prstGeom>
          <a:solidFill>
            <a:schemeClr val="accent4">
              <a:alpha val="78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eorgia"/>
                <a:cs typeface="Georgia"/>
              </a:rPr>
              <a:t>Why is a Blog Useful?</a:t>
            </a:r>
            <a:endParaRPr lang="en-US" b="1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595" b="1" dirty="0" smtClean="0">
                <a:latin typeface="Georgia"/>
                <a:cs typeface="Georgia"/>
              </a:rPr>
              <a:t>Communicating</a:t>
            </a:r>
            <a:r>
              <a:rPr lang="en-US" sz="2595" dirty="0" smtClean="0">
                <a:latin typeface="Georgia"/>
                <a:cs typeface="Georgia"/>
              </a:rPr>
              <a:t> </a:t>
            </a:r>
            <a:r>
              <a:rPr lang="en-US" sz="2595" dirty="0">
                <a:latin typeface="Georgia"/>
                <a:cs typeface="Georgia"/>
              </a:rPr>
              <a:t>with</a:t>
            </a:r>
            <a:r>
              <a:rPr lang="en-US" sz="2595" dirty="0" smtClean="0">
                <a:latin typeface="Georgia"/>
                <a:cs typeface="Georgia"/>
              </a:rPr>
              <a:t> community</a:t>
            </a:r>
            <a:r>
              <a:rPr lang="en-US" sz="2595" dirty="0">
                <a:latin typeface="Georgia"/>
                <a:cs typeface="Georgia"/>
              </a:rPr>
              <a:t>, family, </a:t>
            </a:r>
            <a:r>
              <a:rPr lang="en-US" sz="2595" dirty="0" smtClean="0">
                <a:latin typeface="Georgia"/>
                <a:cs typeface="Georgia"/>
              </a:rPr>
              <a:t>friends.</a:t>
            </a:r>
          </a:p>
          <a:p>
            <a:pPr lvl="0"/>
            <a:r>
              <a:rPr lang="en-US" sz="2595" b="1" dirty="0">
                <a:latin typeface="Georgia"/>
                <a:cs typeface="Georgia"/>
              </a:rPr>
              <a:t>Enlarging</a:t>
            </a:r>
            <a:r>
              <a:rPr lang="en-US" sz="2595" dirty="0">
                <a:latin typeface="Georgia"/>
                <a:cs typeface="Georgia"/>
              </a:rPr>
              <a:t> your circle,</a:t>
            </a:r>
            <a:r>
              <a:rPr lang="en-US" sz="2595" dirty="0" smtClean="0">
                <a:latin typeface="Georgia"/>
                <a:cs typeface="Georgia"/>
              </a:rPr>
              <a:t> telling your story through personal experience, informing the world in your own words about </a:t>
            </a:r>
            <a:r>
              <a:rPr lang="en-US" sz="2595" dirty="0">
                <a:latin typeface="Georgia"/>
                <a:cs typeface="Georgia"/>
              </a:rPr>
              <a:t>your </a:t>
            </a:r>
            <a:r>
              <a:rPr lang="en-US" sz="2595" dirty="0" smtClean="0">
                <a:latin typeface="Georgia"/>
                <a:cs typeface="Georgia"/>
              </a:rPr>
              <a:t>culture, community, context.</a:t>
            </a:r>
          </a:p>
          <a:p>
            <a:pPr lvl="0"/>
            <a:r>
              <a:rPr lang="en-US" sz="2595" b="1" dirty="0" smtClean="0">
                <a:latin typeface="Georgia"/>
                <a:cs typeface="Georgia"/>
              </a:rPr>
              <a:t>Learning</a:t>
            </a:r>
            <a:r>
              <a:rPr lang="en-US" sz="2595" dirty="0" smtClean="0">
                <a:latin typeface="Georgia"/>
                <a:cs typeface="Georgia"/>
              </a:rPr>
              <a:t> how to write </a:t>
            </a:r>
            <a:r>
              <a:rPr lang="en-US" sz="2595" dirty="0">
                <a:latin typeface="Georgia"/>
                <a:cs typeface="Georgia"/>
              </a:rPr>
              <a:t>for a</a:t>
            </a:r>
            <a:r>
              <a:rPr lang="en-US" sz="2595" dirty="0" smtClean="0">
                <a:latin typeface="Georgia"/>
                <a:cs typeface="Georgia"/>
              </a:rPr>
              <a:t> big audience</a:t>
            </a:r>
            <a:r>
              <a:rPr lang="en-US" sz="2595" dirty="0">
                <a:latin typeface="Georgia"/>
                <a:cs typeface="Georgia"/>
              </a:rPr>
              <a:t>, </a:t>
            </a:r>
            <a:r>
              <a:rPr lang="en-US" sz="2595" dirty="0" smtClean="0">
                <a:latin typeface="Georgia"/>
                <a:cs typeface="Georgia"/>
              </a:rPr>
              <a:t>interacting </a:t>
            </a:r>
            <a:r>
              <a:rPr lang="en-US" sz="2595" dirty="0">
                <a:latin typeface="Georgia"/>
                <a:cs typeface="Georgia"/>
              </a:rPr>
              <a:t>with </a:t>
            </a:r>
            <a:r>
              <a:rPr lang="en-US" sz="2595" dirty="0" smtClean="0">
                <a:latin typeface="Georgia"/>
                <a:cs typeface="Georgia"/>
              </a:rPr>
              <a:t>readers.</a:t>
            </a:r>
          </a:p>
          <a:p>
            <a:pPr lvl="0"/>
            <a:r>
              <a:rPr lang="en-US" sz="2595" b="1" dirty="0">
                <a:latin typeface="Georgia"/>
                <a:cs typeface="Georgia"/>
              </a:rPr>
              <a:t>Improving</a:t>
            </a:r>
            <a:r>
              <a:rPr lang="en-US" sz="2595" dirty="0">
                <a:latin typeface="Georgia"/>
                <a:cs typeface="Georgia"/>
              </a:rPr>
              <a:t> your research and writing composition skills through regular </a:t>
            </a:r>
            <a:r>
              <a:rPr lang="en-US" sz="2595" dirty="0" smtClean="0">
                <a:latin typeface="Georgia"/>
                <a:cs typeface="Georgia"/>
              </a:rPr>
              <a:t>practice.</a:t>
            </a:r>
          </a:p>
          <a:p>
            <a:pPr lvl="0"/>
            <a:r>
              <a:rPr lang="en-US" sz="2595" b="1" i="1" dirty="0">
                <a:latin typeface="Georgia"/>
                <a:cs typeface="Georgia"/>
              </a:rPr>
              <a:t>Having fun!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Mentoring Standard 2017 Copyright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544-4035-E44D-B66B-A2392CC745DD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29729"/>
            <a:ext cx="9144000" cy="1082866"/>
          </a:xfrm>
          <a:prstGeom prst="rect">
            <a:avLst/>
          </a:prstGeom>
          <a:solidFill>
            <a:schemeClr val="accent4">
              <a:alpha val="78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eorgia"/>
                <a:cs typeface="Georgia"/>
              </a:rPr>
              <a:t>Group Blogging</a:t>
            </a:r>
            <a:endParaRPr lang="en-US" b="1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9287"/>
            <a:ext cx="8229600" cy="508629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7200" dirty="0" smtClean="0">
                <a:latin typeface="Georgia"/>
                <a:cs typeface="Georgia"/>
              </a:rPr>
              <a:t>To write a blog with a group, you need </a:t>
            </a:r>
            <a:r>
              <a:rPr lang="en-US" sz="7200" i="1" dirty="0">
                <a:latin typeface="Georgia"/>
                <a:cs typeface="Georgia"/>
              </a:rPr>
              <a:t>S</a:t>
            </a:r>
            <a:r>
              <a:rPr lang="en-US" sz="7200" i="1" dirty="0" smtClean="0">
                <a:latin typeface="Georgia"/>
                <a:cs typeface="Georgia"/>
              </a:rPr>
              <a:t>tructure</a:t>
            </a:r>
            <a:r>
              <a:rPr lang="en-US" sz="7200" dirty="0" smtClean="0">
                <a:latin typeface="Georgia"/>
                <a:cs typeface="Georgia"/>
              </a:rPr>
              <a:t> and a </a:t>
            </a:r>
            <a:r>
              <a:rPr lang="en-US" sz="7200" i="1" dirty="0">
                <a:latin typeface="Georgia"/>
                <a:cs typeface="Georgia"/>
              </a:rPr>
              <a:t>S</a:t>
            </a:r>
            <a:r>
              <a:rPr lang="en-US" sz="7200" i="1" dirty="0" smtClean="0">
                <a:latin typeface="Georgia"/>
                <a:cs typeface="Georgia"/>
              </a:rPr>
              <a:t>chedule</a:t>
            </a:r>
            <a:r>
              <a:rPr lang="en-US" sz="7200" dirty="0" smtClean="0">
                <a:latin typeface="Georgia"/>
                <a:cs typeface="Georgia"/>
              </a:rPr>
              <a:t>. Decide:</a:t>
            </a:r>
            <a:endParaRPr lang="en-US" sz="7200" dirty="0">
              <a:latin typeface="Georgia"/>
              <a:cs typeface="Georgia"/>
            </a:endParaRPr>
          </a:p>
          <a:p>
            <a:pPr marL="9144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7200" b="1" dirty="0" smtClean="0">
                <a:latin typeface="Georgia"/>
                <a:cs typeface="Georgia"/>
              </a:rPr>
              <a:t>Structure</a:t>
            </a:r>
          </a:p>
          <a:p>
            <a:pPr lvl="1">
              <a:lnSpc>
                <a:spcPct val="120000"/>
              </a:lnSpc>
            </a:pPr>
            <a:r>
              <a:rPr lang="en-US" sz="5600" dirty="0" smtClean="0">
                <a:latin typeface="Georgia"/>
                <a:cs typeface="Georgia"/>
              </a:rPr>
              <a:t>Who is your audience?</a:t>
            </a:r>
          </a:p>
          <a:p>
            <a:pPr lvl="1">
              <a:lnSpc>
                <a:spcPct val="120000"/>
              </a:lnSpc>
            </a:pPr>
            <a:r>
              <a:rPr lang="en-US" sz="5600" dirty="0" smtClean="0">
                <a:latin typeface="Georgia"/>
                <a:cs typeface="Georgia"/>
              </a:rPr>
              <a:t>What are both you and your audience interested in? (</a:t>
            </a:r>
            <a:r>
              <a:rPr lang="en-US" sz="5600" i="1" dirty="0" smtClean="0">
                <a:latin typeface="Georgia"/>
                <a:cs typeface="Georgia"/>
              </a:rPr>
              <a:t>Suggestions:</a:t>
            </a:r>
            <a:r>
              <a:rPr lang="en-US" sz="5600" dirty="0" smtClean="0">
                <a:latin typeface="Georgia"/>
                <a:cs typeface="Georgia"/>
              </a:rPr>
              <a:t> School work, Home life, Music, Sports, Local culture, Cooking, Fashion, and Beauty)</a:t>
            </a:r>
          </a:p>
          <a:p>
            <a:pPr lvl="1">
              <a:lnSpc>
                <a:spcPct val="120000"/>
              </a:lnSpc>
            </a:pPr>
            <a:r>
              <a:rPr lang="en-US" sz="5600" dirty="0" smtClean="0">
                <a:latin typeface="Georgia"/>
                <a:cs typeface="Georgia"/>
              </a:rPr>
              <a:t>Does each person write, or are there teams of writers?</a:t>
            </a:r>
          </a:p>
          <a:p>
            <a:pPr lvl="1">
              <a:lnSpc>
                <a:spcPct val="120000"/>
              </a:lnSpc>
            </a:pPr>
            <a:r>
              <a:rPr lang="en-US" sz="5600" dirty="0" smtClean="0">
                <a:latin typeface="Georgia"/>
                <a:cs typeface="Georgia"/>
              </a:rPr>
              <a:t>What language or languages will this blog be in?</a:t>
            </a:r>
          </a:p>
          <a:p>
            <a:pPr lvl="1">
              <a:lnSpc>
                <a:spcPct val="120000"/>
              </a:lnSpc>
            </a:pPr>
            <a:r>
              <a:rPr lang="en-US" sz="5600" dirty="0">
                <a:latin typeface="Georgia"/>
                <a:cs typeface="Georgia"/>
              </a:rPr>
              <a:t>Who is the </a:t>
            </a:r>
            <a:r>
              <a:rPr lang="en-US" sz="5600" b="1" dirty="0">
                <a:latin typeface="Georgia"/>
                <a:cs typeface="Georgia"/>
              </a:rPr>
              <a:t>Editor</a:t>
            </a:r>
            <a:r>
              <a:rPr lang="en-US" sz="5600" dirty="0">
                <a:latin typeface="Georgia"/>
                <a:cs typeface="Georgia"/>
              </a:rPr>
              <a:t>? </a:t>
            </a:r>
          </a:p>
          <a:p>
            <a:pPr lvl="2">
              <a:lnSpc>
                <a:spcPct val="120000"/>
              </a:lnSpc>
            </a:pPr>
            <a:r>
              <a:rPr lang="en-US" sz="5600" i="1" dirty="0" smtClean="0">
                <a:latin typeface="Georgia"/>
                <a:cs typeface="Georgia"/>
              </a:rPr>
              <a:t>Job</a:t>
            </a:r>
            <a:r>
              <a:rPr lang="en-US" sz="5600" dirty="0">
                <a:latin typeface="Georgia"/>
                <a:cs typeface="Georgia"/>
              </a:rPr>
              <a:t>: </a:t>
            </a:r>
            <a:r>
              <a:rPr lang="en-US" sz="5600" dirty="0" smtClean="0">
                <a:latin typeface="Georgia"/>
                <a:cs typeface="Georgia"/>
              </a:rPr>
              <a:t>Refining expression, </a:t>
            </a:r>
            <a:r>
              <a:rPr lang="en-US" sz="5600" dirty="0">
                <a:latin typeface="Georgia"/>
                <a:cs typeface="Georgia"/>
              </a:rPr>
              <a:t>Consistency of voice and presentation, </a:t>
            </a:r>
            <a:r>
              <a:rPr lang="en-US" sz="5600" dirty="0" smtClean="0">
                <a:latin typeface="Georgia"/>
                <a:cs typeface="Georgia"/>
              </a:rPr>
              <a:t>Fixing grammar and spelling, and </a:t>
            </a:r>
            <a:r>
              <a:rPr lang="en-US" sz="5600" dirty="0">
                <a:latin typeface="Georgia"/>
                <a:cs typeface="Georgia"/>
              </a:rPr>
              <a:t>Gatekeeping between </a:t>
            </a:r>
            <a:r>
              <a:rPr lang="en-US" sz="5600" dirty="0" smtClean="0">
                <a:latin typeface="Georgia"/>
                <a:cs typeface="Georgia"/>
              </a:rPr>
              <a:t>writers </a:t>
            </a:r>
            <a:r>
              <a:rPr lang="en-US" sz="5600" dirty="0">
                <a:latin typeface="Georgia"/>
                <a:cs typeface="Georgia"/>
              </a:rPr>
              <a:t>and their </a:t>
            </a:r>
            <a:r>
              <a:rPr lang="en-US" sz="5600" dirty="0" smtClean="0">
                <a:latin typeface="Georgia"/>
                <a:cs typeface="Georgia"/>
              </a:rPr>
              <a:t>audience.</a:t>
            </a:r>
          </a:p>
          <a:p>
            <a:pPr lvl="2">
              <a:lnSpc>
                <a:spcPct val="120000"/>
              </a:lnSpc>
            </a:pPr>
            <a:r>
              <a:rPr lang="en-US" sz="5600" i="1" dirty="0" smtClean="0">
                <a:latin typeface="Georgia"/>
                <a:cs typeface="Georgia"/>
              </a:rPr>
              <a:t>Must be</a:t>
            </a:r>
            <a:r>
              <a:rPr lang="en-US" sz="5600" dirty="0" smtClean="0">
                <a:latin typeface="Georgia"/>
                <a:cs typeface="Georgia"/>
              </a:rPr>
              <a:t>: A good writer / composer, detail oriented, very organized, diplomatic.</a:t>
            </a:r>
            <a:endParaRPr lang="en-US" sz="5600" dirty="0">
              <a:latin typeface="Georgia"/>
              <a:cs typeface="Georgia"/>
            </a:endParaRPr>
          </a:p>
          <a:p>
            <a:pPr lvl="1">
              <a:lnSpc>
                <a:spcPct val="120000"/>
              </a:lnSpc>
            </a:pPr>
            <a:r>
              <a:rPr lang="en-US" sz="5600" dirty="0">
                <a:latin typeface="Georgia"/>
                <a:cs typeface="Georgia"/>
              </a:rPr>
              <a:t>Who is the </a:t>
            </a:r>
            <a:r>
              <a:rPr lang="en-US" sz="5600" b="1" dirty="0">
                <a:latin typeface="Georgia"/>
                <a:cs typeface="Georgia"/>
              </a:rPr>
              <a:t>Photographer</a:t>
            </a:r>
            <a:r>
              <a:rPr lang="en-US" sz="5600" dirty="0">
                <a:latin typeface="Georgia"/>
                <a:cs typeface="Georgia"/>
              </a:rPr>
              <a:t>? </a:t>
            </a:r>
          </a:p>
          <a:p>
            <a:pPr lvl="2">
              <a:lnSpc>
                <a:spcPct val="120000"/>
              </a:lnSpc>
            </a:pPr>
            <a:r>
              <a:rPr lang="en-US" sz="5600" i="1" dirty="0" smtClean="0">
                <a:latin typeface="Georgia"/>
                <a:cs typeface="Georgia"/>
              </a:rPr>
              <a:t>Job</a:t>
            </a:r>
            <a:r>
              <a:rPr lang="en-US" sz="5600" dirty="0">
                <a:latin typeface="Georgia"/>
                <a:cs typeface="Georgia"/>
              </a:rPr>
              <a:t>: Illustrating </a:t>
            </a:r>
            <a:r>
              <a:rPr lang="en-US" sz="5600" dirty="0" smtClean="0">
                <a:latin typeface="Georgia"/>
                <a:cs typeface="Georgia"/>
              </a:rPr>
              <a:t>her own </a:t>
            </a:r>
            <a:r>
              <a:rPr lang="en-US" sz="5600" dirty="0">
                <a:latin typeface="Georgia"/>
                <a:cs typeface="Georgia"/>
              </a:rPr>
              <a:t>and others’ blog </a:t>
            </a:r>
            <a:r>
              <a:rPr lang="en-US" sz="5600" dirty="0" smtClean="0">
                <a:latin typeface="Georgia"/>
                <a:cs typeface="Georgia"/>
              </a:rPr>
              <a:t>posts.</a:t>
            </a:r>
          </a:p>
          <a:p>
            <a:pPr lvl="2">
              <a:lnSpc>
                <a:spcPct val="120000"/>
              </a:lnSpc>
            </a:pPr>
            <a:r>
              <a:rPr lang="en-US" sz="5600" dirty="0" smtClean="0">
                <a:latin typeface="Georgia"/>
                <a:cs typeface="Georgia"/>
              </a:rPr>
              <a:t>Must have access to a digital camera, or a smart phone with a camera.</a:t>
            </a:r>
          </a:p>
          <a:p>
            <a:pPr lvl="2">
              <a:lnSpc>
                <a:spcPct val="120000"/>
              </a:lnSpc>
            </a:pPr>
            <a:r>
              <a:rPr lang="en-US" sz="5600" i="1" dirty="0" smtClean="0">
                <a:latin typeface="Georgia"/>
                <a:cs typeface="Georgia"/>
              </a:rPr>
              <a:t>Must be</a:t>
            </a:r>
            <a:r>
              <a:rPr lang="en-US" sz="5600" dirty="0" smtClean="0">
                <a:latin typeface="Georgia"/>
                <a:cs typeface="Georgia"/>
              </a:rPr>
              <a:t>: Creative, excited by form/color, detail oriented, very organized, diplomatic.</a:t>
            </a:r>
            <a:endParaRPr lang="en-US" sz="5600" dirty="0">
              <a:latin typeface="Georgia"/>
              <a:cs typeface="Georgia"/>
            </a:endParaRPr>
          </a:p>
          <a:p>
            <a:pPr lvl="1">
              <a:lnSpc>
                <a:spcPct val="120000"/>
              </a:lnSpc>
            </a:pPr>
            <a:endParaRPr lang="en-US" dirty="0" smtClean="0">
              <a:latin typeface="Georgia"/>
              <a:cs typeface="Georgia"/>
            </a:endParaRPr>
          </a:p>
          <a:p>
            <a:pPr marL="9144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7200" b="1" dirty="0" smtClean="0">
                <a:latin typeface="Georgia"/>
                <a:cs typeface="Georgia"/>
              </a:rPr>
              <a:t>Schedule</a:t>
            </a:r>
            <a:endParaRPr lang="en-US" sz="7200" b="1" dirty="0">
              <a:latin typeface="Georgia"/>
              <a:cs typeface="Georgia"/>
            </a:endParaRPr>
          </a:p>
          <a:p>
            <a:pPr lvl="1">
              <a:lnSpc>
                <a:spcPct val="120000"/>
              </a:lnSpc>
            </a:pPr>
            <a:r>
              <a:rPr lang="en-US" sz="5600" dirty="0" smtClean="0">
                <a:latin typeface="Georgia"/>
                <a:cs typeface="Georgia"/>
              </a:rPr>
              <a:t>Frequency of posting: Weekly? Twice Monthly? </a:t>
            </a:r>
            <a:r>
              <a:rPr lang="en-US" sz="5600" dirty="0">
                <a:latin typeface="Georgia"/>
                <a:cs typeface="Georgia"/>
              </a:rPr>
              <a:t>Monthly?</a:t>
            </a:r>
            <a:endParaRPr lang="en-US" sz="5600" dirty="0" smtClean="0">
              <a:latin typeface="Georgia"/>
              <a:cs typeface="Georgia"/>
            </a:endParaRPr>
          </a:p>
          <a:p>
            <a:pPr lvl="1">
              <a:lnSpc>
                <a:spcPct val="120000"/>
              </a:lnSpc>
            </a:pPr>
            <a:r>
              <a:rPr lang="en-US" sz="5600" dirty="0">
                <a:latin typeface="Georgia"/>
                <a:cs typeface="Georgia"/>
              </a:rPr>
              <a:t>Schedule for each </a:t>
            </a:r>
            <a:r>
              <a:rPr lang="en-US" sz="5600" dirty="0" smtClean="0">
                <a:latin typeface="Georgia"/>
                <a:cs typeface="Georgia"/>
              </a:rPr>
              <a:t>person or team </a:t>
            </a:r>
            <a:r>
              <a:rPr lang="en-US" sz="5600" dirty="0">
                <a:latin typeface="Georgia"/>
                <a:cs typeface="Georgia"/>
              </a:rPr>
              <a:t>to write a </a:t>
            </a:r>
            <a:r>
              <a:rPr lang="en-US" sz="5600" dirty="0" smtClean="0">
                <a:latin typeface="Georgia"/>
                <a:cs typeface="Georgia"/>
              </a:rPr>
              <a:t>post.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Mentoring Standard 2017 Copyright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544-4035-E44D-B66B-A2392CC745D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416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276" y="274638"/>
            <a:ext cx="7756524" cy="1143000"/>
          </a:xfrm>
        </p:spPr>
        <p:txBody>
          <a:bodyPr/>
          <a:lstStyle/>
          <a:p>
            <a:pPr algn="l"/>
            <a:r>
              <a:rPr lang="en-US" dirty="0" smtClean="0"/>
              <a:t>This is us: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Mentoring Standard 2017 Copyright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544-4035-E44D-B66B-A2392CC745D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52580" y="1417638"/>
            <a:ext cx="3636337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&lt;- Katy Dickinson with daughter </a:t>
            </a:r>
            <a:br>
              <a:rPr lang="en-US" dirty="0" smtClean="0"/>
            </a:br>
            <a:r>
              <a:rPr lang="en-US" dirty="0" smtClean="0"/>
              <a:t>Jessica Dickinson Goodman</a:t>
            </a:r>
          </a:p>
          <a:p>
            <a:pPr algn="ctr"/>
            <a:r>
              <a:rPr lang="en-US" dirty="0" smtClean="0"/>
              <a:t>at GHC16: the</a:t>
            </a:r>
            <a:br>
              <a:rPr lang="en-US" dirty="0" smtClean="0"/>
            </a:br>
            <a:r>
              <a:rPr lang="en-US" dirty="0" smtClean="0"/>
              <a:t>Grace Hopper Celebration of Women and Computing, </a:t>
            </a:r>
            <a:br>
              <a:rPr lang="en-US" dirty="0" smtClean="0"/>
            </a:br>
            <a:r>
              <a:rPr lang="en-US" dirty="0" smtClean="0"/>
              <a:t>Houston Texas, October 2016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We have traveled together in Qatar, Egypt, Jordan, Lebanon, Israel, </a:t>
            </a:r>
            <a:r>
              <a:rPr lang="en-US" dirty="0" smtClean="0"/>
              <a:t>Gaza, the </a:t>
            </a:r>
            <a:r>
              <a:rPr lang="en-US" dirty="0" smtClean="0"/>
              <a:t>West </a:t>
            </a:r>
            <a:r>
              <a:rPr lang="en-US" dirty="0" smtClean="0"/>
              <a:t>Bank, </a:t>
            </a:r>
            <a:r>
              <a:rPr lang="en-US" dirty="0" smtClean="0"/>
              <a:t>and now Sierra </a:t>
            </a:r>
            <a:r>
              <a:rPr lang="en-US" dirty="0" smtClean="0"/>
              <a:t>Leone!</a:t>
            </a:r>
            <a:br>
              <a:rPr lang="en-US" dirty="0" smtClean="0"/>
            </a:br>
            <a:endParaRPr lang="en-US" dirty="0"/>
          </a:p>
          <a:p>
            <a:pPr algn="ctr"/>
            <a:r>
              <a:rPr lang="en-US" dirty="0" smtClean="0"/>
              <a:t>Follow us on Twitter:</a:t>
            </a:r>
            <a:br>
              <a:rPr lang="en-US" dirty="0" smtClean="0"/>
            </a:br>
            <a:r>
              <a:rPr lang="en-US" dirty="0" smtClean="0"/>
              <a:t>@</a:t>
            </a:r>
            <a:r>
              <a:rPr lang="en-US" dirty="0" err="1"/>
              <a:t>K</a:t>
            </a:r>
            <a:r>
              <a:rPr lang="en-US" dirty="0" err="1" smtClean="0"/>
              <a:t>aty_Dickinson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@</a:t>
            </a:r>
            <a:r>
              <a:rPr lang="en-US" dirty="0" err="1" smtClean="0"/>
              <a:t>JessiDG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algn="ctr"/>
            <a:r>
              <a:rPr lang="en-US" b="1" dirty="0" smtClean="0"/>
              <a:t>Download this presentation at: </a:t>
            </a:r>
            <a:r>
              <a:rPr lang="en-US" b="1" dirty="0" err="1" smtClean="0"/>
              <a:t>mentoringstandard.com</a:t>
            </a:r>
            <a:endParaRPr lang="en-US" b="1" dirty="0"/>
          </a:p>
        </p:txBody>
      </p:sp>
      <p:pic>
        <p:nvPicPr>
          <p:cNvPr id="10" name="Content Placeholder 9" descr="29835867183_5428ea19a1_z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4774" y="1417638"/>
            <a:ext cx="3878262" cy="4525963"/>
          </a:xfrm>
        </p:spPr>
      </p:pic>
    </p:spTree>
    <p:extLst>
      <p:ext uri="{BB962C8B-B14F-4D97-AF65-F5344CB8AC3E}">
        <p14:creationId xmlns:p14="http://schemas.microsoft.com/office/powerpoint/2010/main" val="3776081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29729"/>
            <a:ext cx="9144000" cy="1082866"/>
          </a:xfrm>
          <a:prstGeom prst="rect">
            <a:avLst/>
          </a:prstGeom>
          <a:solidFill>
            <a:schemeClr val="accent4">
              <a:alpha val="78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eorgia"/>
                <a:cs typeface="Georgia"/>
              </a:rPr>
              <a:t>How to Write a Blog 1</a:t>
            </a:r>
            <a:endParaRPr lang="en-US" b="1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>
                <a:latin typeface="Georgia"/>
                <a:cs typeface="Georgia"/>
              </a:rPr>
              <a:t>Every </a:t>
            </a:r>
            <a:r>
              <a:rPr lang="en-US" sz="2800" dirty="0">
                <a:latin typeface="Georgia"/>
                <a:cs typeface="Georgia"/>
              </a:rPr>
              <a:t>writer must find her own voice, style, and audience.</a:t>
            </a:r>
            <a:r>
              <a:rPr lang="en-US" sz="2800" dirty="0" smtClean="0">
                <a:latin typeface="Georgia"/>
                <a:cs typeface="Georgia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latin typeface="Georgia"/>
                <a:cs typeface="Georgia"/>
              </a:rPr>
              <a:t>The </a:t>
            </a:r>
            <a:r>
              <a:rPr lang="en-US" sz="2800" dirty="0">
                <a:latin typeface="Georgia"/>
                <a:cs typeface="Georgia"/>
              </a:rPr>
              <a:t>best way to learn to blog is to read other people’s blogs, then write your own.</a:t>
            </a:r>
            <a:r>
              <a:rPr lang="en-US" sz="2800" dirty="0" smtClean="0">
                <a:latin typeface="Georgia"/>
                <a:cs typeface="Georgia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latin typeface="Georgia"/>
                <a:cs typeface="Georgia"/>
              </a:rPr>
              <a:t>Blogs from Sierra Leone to read for comparison:</a:t>
            </a:r>
          </a:p>
          <a:p>
            <a:pPr lvl="1">
              <a:lnSpc>
                <a:spcPct val="120000"/>
              </a:lnSpc>
            </a:pPr>
            <a:r>
              <a:rPr lang="en-US" sz="1900" dirty="0">
                <a:latin typeface="Georgia"/>
                <a:cs typeface="Georgia"/>
              </a:rPr>
              <a:t>Sierra Leone or Bust: </a:t>
            </a:r>
            <a:r>
              <a:rPr lang="en-US" sz="1900" i="1" dirty="0">
                <a:latin typeface="Georgia"/>
                <a:cs typeface="Georgia"/>
              </a:rPr>
              <a:t>http://emilyinsierraleone.blogspot.com</a:t>
            </a:r>
            <a:r>
              <a:rPr lang="en-US" sz="1900" i="1" dirty="0" smtClean="0">
                <a:latin typeface="Georgia"/>
                <a:cs typeface="Georgia"/>
              </a:rPr>
              <a:t>/</a:t>
            </a:r>
          </a:p>
          <a:p>
            <a:pPr lvl="1">
              <a:lnSpc>
                <a:spcPct val="120000"/>
              </a:lnSpc>
            </a:pPr>
            <a:r>
              <a:rPr lang="en-US" sz="1900" dirty="0">
                <a:latin typeface="Georgia"/>
                <a:cs typeface="Georgia"/>
              </a:rPr>
              <a:t>Sandra’s Latest: </a:t>
            </a:r>
            <a:r>
              <a:rPr lang="en-US" sz="1900" i="1" dirty="0">
                <a:latin typeface="Georgia"/>
                <a:cs typeface="Georgia"/>
              </a:rPr>
              <a:t>http://sandralako.blogspot.com</a:t>
            </a:r>
            <a:r>
              <a:rPr lang="en-US" sz="1900" i="1" dirty="0" smtClean="0">
                <a:latin typeface="Georgia"/>
                <a:cs typeface="Georgia"/>
              </a:rPr>
              <a:t>/</a:t>
            </a:r>
          </a:p>
          <a:p>
            <a:pPr lvl="1">
              <a:lnSpc>
                <a:spcPct val="120000"/>
              </a:lnSpc>
            </a:pPr>
            <a:r>
              <a:rPr lang="en-US" sz="1900" dirty="0" smtClean="0">
                <a:latin typeface="Georgia"/>
                <a:cs typeface="Georgia"/>
              </a:rPr>
              <a:t>MSF </a:t>
            </a:r>
            <a:r>
              <a:rPr lang="en-US" sz="1900" dirty="0">
                <a:latin typeface="Georgia"/>
                <a:cs typeface="Georgia"/>
              </a:rPr>
              <a:t>in Sierra Leone</a:t>
            </a:r>
            <a:r>
              <a:rPr lang="en-US" sz="1900" i="1" dirty="0">
                <a:latin typeface="Georgia"/>
                <a:cs typeface="Georgia"/>
              </a:rPr>
              <a:t>: http://</a:t>
            </a:r>
            <a:r>
              <a:rPr lang="en-US" sz="1900" i="1" dirty="0" err="1">
                <a:latin typeface="Georgia"/>
                <a:cs typeface="Georgia"/>
              </a:rPr>
              <a:t>blogs.msf.org</a:t>
            </a:r>
            <a:r>
              <a:rPr lang="en-US" sz="1900" i="1" dirty="0">
                <a:latin typeface="Georgia"/>
                <a:cs typeface="Georgia"/>
              </a:rPr>
              <a:t>/en/staff/blogs/</a:t>
            </a:r>
            <a:r>
              <a:rPr lang="en-US" sz="1900" i="1" dirty="0" err="1">
                <a:latin typeface="Georgia"/>
                <a:cs typeface="Georgia"/>
              </a:rPr>
              <a:t>msf</a:t>
            </a:r>
            <a:r>
              <a:rPr lang="en-US" sz="1900" i="1" dirty="0">
                <a:latin typeface="Georgia"/>
                <a:cs typeface="Georgia"/>
              </a:rPr>
              <a:t>-in-sierra-</a:t>
            </a:r>
            <a:r>
              <a:rPr lang="en-US" sz="1900" i="1" dirty="0" err="1">
                <a:latin typeface="Georgia"/>
                <a:cs typeface="Georgia"/>
              </a:rPr>
              <a:t>leone</a:t>
            </a:r>
            <a:endParaRPr lang="en-US" sz="1900" i="1" dirty="0" smtClean="0">
              <a:latin typeface="Georgia"/>
              <a:cs typeface="Georgia"/>
            </a:endParaRPr>
          </a:p>
          <a:p>
            <a:pPr>
              <a:lnSpc>
                <a:spcPct val="120000"/>
              </a:lnSpc>
            </a:pPr>
            <a:r>
              <a:rPr lang="en-US" sz="2800" dirty="0" smtClean="0">
                <a:latin typeface="Georgia"/>
                <a:cs typeface="Georgia"/>
              </a:rPr>
              <a:t>A consistent </a:t>
            </a:r>
            <a:r>
              <a:rPr lang="en-US" sz="2800" dirty="0">
                <a:latin typeface="Georgia"/>
                <a:cs typeface="Georgia"/>
              </a:rPr>
              <a:t>publishing </a:t>
            </a:r>
            <a:r>
              <a:rPr lang="en-US" sz="2800" dirty="0" smtClean="0">
                <a:latin typeface="Georgia"/>
                <a:cs typeface="Georgia"/>
              </a:rPr>
              <a:t>schedule, images, </a:t>
            </a:r>
            <a:r>
              <a:rPr lang="en-US" sz="2800" dirty="0">
                <a:latin typeface="Georgia"/>
                <a:cs typeface="Georgia"/>
              </a:rPr>
              <a:t>and quality </a:t>
            </a:r>
            <a:r>
              <a:rPr lang="en-US" sz="2800" dirty="0" smtClean="0">
                <a:latin typeface="Georgia"/>
                <a:cs typeface="Georgia"/>
              </a:rPr>
              <a:t>writing make </a:t>
            </a:r>
            <a:r>
              <a:rPr lang="en-US" sz="2800" dirty="0">
                <a:latin typeface="Georgia"/>
                <a:cs typeface="Georgia"/>
              </a:rPr>
              <a:t>your readers want to come back. </a:t>
            </a:r>
            <a:r>
              <a:rPr lang="en-US" sz="2800" dirty="0" smtClean="0">
                <a:latin typeface="Georgia"/>
                <a:cs typeface="Georgia"/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Mentoring Standard 2017 Copyright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544-4035-E44D-B66B-A2392CC745DD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29729"/>
            <a:ext cx="9144000" cy="1082866"/>
          </a:xfrm>
          <a:prstGeom prst="rect">
            <a:avLst/>
          </a:prstGeom>
          <a:solidFill>
            <a:schemeClr val="accent4">
              <a:alpha val="78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eorgia"/>
                <a:cs typeface="Georgia"/>
              </a:rPr>
              <a:t>How to Write a Blog 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824" dirty="0">
                <a:latin typeface="Georgia"/>
                <a:cs typeface="Georgia"/>
              </a:rPr>
              <a:t>In putting together each blog entry,</a:t>
            </a:r>
            <a:r>
              <a:rPr lang="en-US" sz="2824" dirty="0" smtClean="0">
                <a:latin typeface="Georgia"/>
                <a:cs typeface="Georgia"/>
              </a:rPr>
              <a:t> focus </a:t>
            </a:r>
            <a:r>
              <a:rPr lang="en-US" sz="2824" dirty="0">
                <a:latin typeface="Georgia"/>
                <a:cs typeface="Georgia"/>
              </a:rPr>
              <a:t>on</a:t>
            </a:r>
            <a:r>
              <a:rPr lang="en-US" sz="2824" dirty="0" smtClean="0">
                <a:latin typeface="Georgia"/>
                <a:cs typeface="Georgia"/>
              </a:rPr>
              <a:t> 3 areas</a:t>
            </a:r>
            <a:r>
              <a:rPr lang="en-US" sz="2824" dirty="0">
                <a:latin typeface="Georgia"/>
                <a:cs typeface="Georgia"/>
              </a:rPr>
              <a:t>, in this order:</a:t>
            </a:r>
          </a:p>
          <a:p>
            <a:pPr lvl="1">
              <a:lnSpc>
                <a:spcPct val="120000"/>
              </a:lnSpc>
            </a:pPr>
            <a:r>
              <a:rPr lang="en-US" sz="2353" b="1" dirty="0">
                <a:latin typeface="Georgia"/>
                <a:cs typeface="Georgia"/>
              </a:rPr>
              <a:t>Topic</a:t>
            </a:r>
          </a:p>
          <a:p>
            <a:pPr lvl="1">
              <a:lnSpc>
                <a:spcPct val="120000"/>
              </a:lnSpc>
            </a:pPr>
            <a:r>
              <a:rPr lang="en-US" sz="2353" b="1" dirty="0">
                <a:latin typeface="Georgia"/>
                <a:cs typeface="Georgia"/>
              </a:rPr>
              <a:t>Images</a:t>
            </a:r>
          </a:p>
          <a:p>
            <a:pPr lvl="1">
              <a:lnSpc>
                <a:spcPct val="120000"/>
              </a:lnSpc>
            </a:pPr>
            <a:r>
              <a:rPr lang="en-US" sz="2353" b="1" dirty="0">
                <a:latin typeface="Georgia"/>
                <a:cs typeface="Georgia"/>
              </a:rPr>
              <a:t>Writing </a:t>
            </a:r>
            <a:r>
              <a:rPr lang="en-US" sz="2353" b="1" dirty="0" smtClean="0">
                <a:latin typeface="Georgia"/>
                <a:cs typeface="Georgia"/>
              </a:rPr>
              <a:t>Composition</a:t>
            </a:r>
            <a:endParaRPr lang="en-US" sz="2824" b="1" dirty="0" smtClean="0">
              <a:latin typeface="Georgia"/>
              <a:cs typeface="Georgia"/>
            </a:endParaRPr>
          </a:p>
          <a:p>
            <a:pPr>
              <a:lnSpc>
                <a:spcPct val="120000"/>
              </a:lnSpc>
            </a:pPr>
            <a:r>
              <a:rPr lang="en-US" sz="2824" dirty="0">
                <a:latin typeface="Georgia"/>
                <a:cs typeface="Georgia"/>
              </a:rPr>
              <a:t>C</a:t>
            </a:r>
            <a:r>
              <a:rPr lang="en-US" sz="2824" dirty="0" smtClean="0">
                <a:latin typeface="Georgia"/>
                <a:cs typeface="Georgia"/>
              </a:rPr>
              <a:t>onsider </a:t>
            </a:r>
            <a:r>
              <a:rPr lang="en-US" sz="2824" dirty="0">
                <a:latin typeface="Georgia"/>
                <a:cs typeface="Georgia"/>
              </a:rPr>
              <a:t>a single topic for each entry,</a:t>
            </a:r>
            <a:r>
              <a:rPr lang="en-US" sz="2824" dirty="0" smtClean="0">
                <a:latin typeface="Georgia"/>
                <a:cs typeface="Georgia"/>
              </a:rPr>
              <a:t> starting with a </a:t>
            </a:r>
            <a:r>
              <a:rPr lang="en-US" sz="2824" dirty="0">
                <a:latin typeface="Georgia"/>
                <a:cs typeface="Georgia"/>
              </a:rPr>
              <a:t>subject</a:t>
            </a:r>
            <a:r>
              <a:rPr lang="en-US" sz="2824" dirty="0" smtClean="0">
                <a:latin typeface="Georgia"/>
                <a:cs typeface="Georgia"/>
              </a:rPr>
              <a:t> of </a:t>
            </a:r>
            <a:r>
              <a:rPr lang="en-US" sz="2824" dirty="0">
                <a:latin typeface="Georgia"/>
                <a:cs typeface="Georgia"/>
              </a:rPr>
              <a:t>special interest.</a:t>
            </a:r>
            <a:r>
              <a:rPr lang="en-US" sz="2824" dirty="0" smtClean="0">
                <a:latin typeface="Georgia"/>
                <a:cs typeface="Georgia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824" dirty="0" smtClean="0">
                <a:latin typeface="Georgia"/>
                <a:cs typeface="Georgia"/>
              </a:rPr>
              <a:t>Within </a:t>
            </a:r>
            <a:r>
              <a:rPr lang="en-US" sz="2824" dirty="0">
                <a:latin typeface="Georgia"/>
                <a:cs typeface="Georgia"/>
              </a:rPr>
              <a:t>that general requirement, each entry topic must also be one or more of the following:</a:t>
            </a:r>
          </a:p>
          <a:p>
            <a:pPr lvl="1">
              <a:lnSpc>
                <a:spcPct val="120000"/>
              </a:lnSpc>
            </a:pPr>
            <a:r>
              <a:rPr lang="en-US" sz="2353" b="1" dirty="0">
                <a:latin typeface="Georgia"/>
                <a:cs typeface="Georgia"/>
              </a:rPr>
              <a:t>Entertaining</a:t>
            </a:r>
          </a:p>
          <a:p>
            <a:pPr lvl="1">
              <a:lnSpc>
                <a:spcPct val="120000"/>
              </a:lnSpc>
            </a:pPr>
            <a:r>
              <a:rPr lang="en-US" sz="2353" b="1" dirty="0">
                <a:latin typeface="Georgia"/>
                <a:cs typeface="Georgia"/>
              </a:rPr>
              <a:t>Educational or Historical</a:t>
            </a:r>
          </a:p>
          <a:p>
            <a:pPr lvl="1">
              <a:lnSpc>
                <a:spcPct val="120000"/>
              </a:lnSpc>
            </a:pPr>
            <a:r>
              <a:rPr lang="en-US" sz="2353" b="1" dirty="0">
                <a:latin typeface="Georgia"/>
                <a:cs typeface="Georgia"/>
              </a:rPr>
              <a:t>Newsworthy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Mentoring Standard 2017 Copyright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544-4035-E44D-B66B-A2392CC745DD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29729"/>
            <a:ext cx="9144000" cy="1082866"/>
          </a:xfrm>
          <a:prstGeom prst="rect">
            <a:avLst/>
          </a:prstGeom>
          <a:solidFill>
            <a:schemeClr val="accent4">
              <a:alpha val="78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eorgia"/>
                <a:cs typeface="Georgia"/>
              </a:rPr>
              <a:t>How to Write a Blog 3</a:t>
            </a:r>
            <a:endParaRPr lang="en-US" b="1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857" dirty="0">
                <a:latin typeface="Georgia"/>
                <a:cs typeface="Georgia"/>
              </a:rPr>
              <a:t>D</a:t>
            </a:r>
            <a:r>
              <a:rPr lang="en-US" sz="2857" dirty="0" smtClean="0">
                <a:latin typeface="Georgia"/>
                <a:cs typeface="Georgia"/>
              </a:rPr>
              <a:t>ecide </a:t>
            </a:r>
            <a:r>
              <a:rPr lang="en-US" sz="2857" dirty="0">
                <a:latin typeface="Georgia"/>
                <a:cs typeface="Georgia"/>
              </a:rPr>
              <a:t>what matters to</a:t>
            </a:r>
            <a:r>
              <a:rPr lang="en-US" sz="2857" dirty="0" smtClean="0">
                <a:latin typeface="Georgia"/>
                <a:cs typeface="Georgia"/>
              </a:rPr>
              <a:t> you and your audience</a:t>
            </a:r>
            <a:r>
              <a:rPr lang="en-US" sz="2857" dirty="0">
                <a:latin typeface="Georgia"/>
                <a:cs typeface="Georgia"/>
              </a:rPr>
              <a:t>, </a:t>
            </a:r>
            <a:r>
              <a:rPr lang="en-US" sz="2857" dirty="0" smtClean="0">
                <a:latin typeface="Georgia"/>
                <a:cs typeface="Georgia"/>
              </a:rPr>
              <a:t>then </a:t>
            </a:r>
            <a:r>
              <a:rPr lang="en-US" sz="2857" dirty="0">
                <a:latin typeface="Georgia"/>
                <a:cs typeface="Georgia"/>
              </a:rPr>
              <a:t>write about it.</a:t>
            </a:r>
            <a:r>
              <a:rPr lang="en-US" sz="2857" dirty="0" smtClean="0">
                <a:latin typeface="Georgia"/>
                <a:cs typeface="Georgia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857" dirty="0" smtClean="0">
                <a:latin typeface="Georgia"/>
                <a:cs typeface="Georgia"/>
              </a:rPr>
              <a:t>If you </a:t>
            </a:r>
            <a:r>
              <a:rPr lang="en-US" sz="2857" dirty="0">
                <a:latin typeface="Georgia"/>
                <a:cs typeface="Georgia"/>
              </a:rPr>
              <a:t>enjoy taking </a:t>
            </a:r>
            <a:r>
              <a:rPr lang="en-US" sz="2857" dirty="0" smtClean="0">
                <a:latin typeface="Georgia"/>
                <a:cs typeface="Georgia"/>
              </a:rPr>
              <a:t>pictures: a </a:t>
            </a:r>
            <a:r>
              <a:rPr lang="en-US" sz="2857" dirty="0">
                <a:latin typeface="Georgia"/>
                <a:cs typeface="Georgia"/>
              </a:rPr>
              <a:t>photo</a:t>
            </a:r>
            <a:r>
              <a:rPr lang="en-US" sz="2857" dirty="0" smtClean="0">
                <a:latin typeface="Georgia"/>
                <a:cs typeface="Georgia"/>
              </a:rPr>
              <a:t> will often inspire a </a:t>
            </a:r>
            <a:r>
              <a:rPr lang="en-US" sz="2857" dirty="0">
                <a:latin typeface="Georgia"/>
                <a:cs typeface="Georgia"/>
              </a:rPr>
              <a:t>blog entry –</a:t>
            </a:r>
            <a:r>
              <a:rPr lang="en-US" sz="2857" dirty="0" smtClean="0">
                <a:latin typeface="Georgia"/>
                <a:cs typeface="Georgia"/>
              </a:rPr>
              <a:t> with text expressing </a:t>
            </a:r>
            <a:r>
              <a:rPr lang="en-US" sz="2857" dirty="0">
                <a:latin typeface="Georgia"/>
                <a:cs typeface="Georgia"/>
              </a:rPr>
              <a:t>what</a:t>
            </a:r>
            <a:r>
              <a:rPr lang="en-US" sz="2857" dirty="0" smtClean="0">
                <a:latin typeface="Georgia"/>
                <a:cs typeface="Georgia"/>
              </a:rPr>
              <a:t> is </a:t>
            </a:r>
            <a:r>
              <a:rPr lang="en-US" sz="2857" dirty="0">
                <a:latin typeface="Georgia"/>
                <a:cs typeface="Georgia"/>
              </a:rPr>
              <a:t>of interest in that image.</a:t>
            </a:r>
            <a:r>
              <a:rPr lang="en-US" sz="2857" dirty="0" smtClean="0">
                <a:latin typeface="Georgia"/>
                <a:cs typeface="Georgia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857" dirty="0" smtClean="0">
                <a:latin typeface="Georgia"/>
                <a:cs typeface="Georgia"/>
              </a:rPr>
              <a:t>Once you </a:t>
            </a:r>
            <a:r>
              <a:rPr lang="en-US" sz="2857" dirty="0">
                <a:latin typeface="Georgia"/>
                <a:cs typeface="Georgia"/>
              </a:rPr>
              <a:t>start composing,</a:t>
            </a:r>
            <a:r>
              <a:rPr lang="en-US" sz="2857" dirty="0" smtClean="0">
                <a:latin typeface="Georgia"/>
                <a:cs typeface="Georgia"/>
              </a:rPr>
              <a:t> work </a:t>
            </a:r>
            <a:r>
              <a:rPr lang="en-US" sz="2857" dirty="0">
                <a:latin typeface="Georgia"/>
                <a:cs typeface="Georgia"/>
              </a:rPr>
              <a:t>to ensure that </a:t>
            </a:r>
            <a:r>
              <a:rPr lang="en-US" sz="2857" b="1" dirty="0">
                <a:latin typeface="Georgia"/>
                <a:cs typeface="Georgia"/>
              </a:rPr>
              <a:t>not one word is wasted</a:t>
            </a:r>
            <a:r>
              <a:rPr lang="en-US" sz="2857" dirty="0">
                <a:latin typeface="Georgia"/>
                <a:cs typeface="Georgia"/>
              </a:rPr>
              <a:t>.</a:t>
            </a:r>
            <a:r>
              <a:rPr lang="en-US" sz="2857" dirty="0" smtClean="0">
                <a:latin typeface="Georgia"/>
                <a:cs typeface="Georgia"/>
              </a:rPr>
              <a:t> Be </a:t>
            </a:r>
            <a:r>
              <a:rPr lang="en-US" sz="2857" dirty="0">
                <a:latin typeface="Georgia"/>
                <a:cs typeface="Georgia"/>
              </a:rPr>
              <a:t>respectful of</a:t>
            </a:r>
            <a:r>
              <a:rPr lang="en-US" sz="2857" dirty="0" smtClean="0">
                <a:latin typeface="Georgia"/>
                <a:cs typeface="Georgia"/>
              </a:rPr>
              <a:t> your reader’s </a:t>
            </a:r>
            <a:r>
              <a:rPr lang="en-US" sz="2857" dirty="0">
                <a:latin typeface="Georgia"/>
                <a:cs typeface="Georgia"/>
              </a:rPr>
              <a:t>time and precious attention</a:t>
            </a:r>
            <a:r>
              <a:rPr lang="en-US" sz="2857" dirty="0" smtClean="0">
                <a:latin typeface="Georgia"/>
                <a:cs typeface="Georgia"/>
              </a:rPr>
              <a:t> by being succinct and clear. </a:t>
            </a:r>
          </a:p>
          <a:p>
            <a:pPr>
              <a:lnSpc>
                <a:spcPct val="120000"/>
              </a:lnSpc>
            </a:pPr>
            <a:r>
              <a:rPr lang="en-US" sz="2857" dirty="0" smtClean="0">
                <a:latin typeface="Georgia"/>
                <a:cs typeface="Georgia"/>
              </a:rPr>
              <a:t>Three </a:t>
            </a:r>
            <a:r>
              <a:rPr lang="en-US" sz="2857" dirty="0">
                <a:latin typeface="Georgia"/>
                <a:cs typeface="Georgia"/>
              </a:rPr>
              <a:t>words of advice for successful bloggers:</a:t>
            </a:r>
          </a:p>
          <a:p>
            <a:pPr lvl="1">
              <a:lnSpc>
                <a:spcPct val="120000"/>
              </a:lnSpc>
            </a:pPr>
            <a:r>
              <a:rPr lang="en-US" sz="2857" b="1" dirty="0">
                <a:latin typeface="Georgia"/>
                <a:cs typeface="Georgia"/>
              </a:rPr>
              <a:t>Be </a:t>
            </a:r>
            <a:r>
              <a:rPr lang="en-US" sz="2857" b="1" dirty="0" smtClean="0">
                <a:latin typeface="Georgia"/>
                <a:cs typeface="Georgia"/>
              </a:rPr>
              <a:t>authentic.</a:t>
            </a:r>
            <a:endParaRPr lang="en-US" sz="2857" b="1" dirty="0">
              <a:latin typeface="Georgia"/>
              <a:cs typeface="Georgia"/>
            </a:endParaRPr>
          </a:p>
          <a:p>
            <a:pPr lvl="1">
              <a:lnSpc>
                <a:spcPct val="120000"/>
              </a:lnSpc>
            </a:pPr>
            <a:r>
              <a:rPr lang="en-US" sz="2857" b="1" dirty="0">
                <a:latin typeface="Georgia"/>
                <a:cs typeface="Georgia"/>
              </a:rPr>
              <a:t>Be </a:t>
            </a:r>
            <a:r>
              <a:rPr lang="en-US" sz="2857" b="1" dirty="0" smtClean="0">
                <a:latin typeface="Georgia"/>
                <a:cs typeface="Georgia"/>
              </a:rPr>
              <a:t>respectful.</a:t>
            </a:r>
            <a:endParaRPr lang="en-US" sz="2857" b="1" dirty="0">
              <a:latin typeface="Georgia"/>
              <a:cs typeface="Georgia"/>
            </a:endParaRPr>
          </a:p>
          <a:p>
            <a:pPr lvl="1">
              <a:lnSpc>
                <a:spcPct val="120000"/>
              </a:lnSpc>
            </a:pPr>
            <a:r>
              <a:rPr lang="en-US" sz="2857" b="1" dirty="0">
                <a:latin typeface="Georgia"/>
                <a:cs typeface="Georgia"/>
              </a:rPr>
              <a:t>Be </a:t>
            </a:r>
            <a:r>
              <a:rPr lang="en-US" sz="2857" b="1" dirty="0" smtClean="0">
                <a:latin typeface="Georgia"/>
                <a:cs typeface="Georgia"/>
              </a:rPr>
              <a:t>brief.</a:t>
            </a:r>
            <a:endParaRPr lang="en-US" sz="2857" b="1" dirty="0">
              <a:latin typeface="Georgia"/>
              <a:cs typeface="Georgia"/>
            </a:endParaRPr>
          </a:p>
          <a:p>
            <a:pPr>
              <a:lnSpc>
                <a:spcPct val="120000"/>
              </a:lnSpc>
            </a:pPr>
            <a:r>
              <a:rPr lang="en-US" sz="2857" dirty="0">
                <a:latin typeface="Georgia"/>
                <a:cs typeface="Georgia"/>
              </a:rPr>
              <a:t>Once you have established your blog, ask</a:t>
            </a:r>
            <a:r>
              <a:rPr lang="en-US" sz="2857" dirty="0" smtClean="0">
                <a:latin typeface="Georgia"/>
                <a:cs typeface="Georgia"/>
              </a:rPr>
              <a:t> your family, friends, and community to </a:t>
            </a:r>
            <a:r>
              <a:rPr lang="en-US" sz="2857" dirty="0">
                <a:latin typeface="Georgia"/>
                <a:cs typeface="Georgia"/>
              </a:rPr>
              <a:t>read it and send you comments. </a:t>
            </a:r>
            <a:r>
              <a:rPr lang="en-US" sz="2857" dirty="0" smtClean="0">
                <a:latin typeface="Georgia"/>
                <a:cs typeface="Georgia"/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Mentoring Standard 2017 Copyright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544-4035-E44D-B66B-A2392CC745DD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29729"/>
            <a:ext cx="9144000" cy="1082866"/>
          </a:xfrm>
          <a:prstGeom prst="rect">
            <a:avLst/>
          </a:prstGeom>
          <a:solidFill>
            <a:schemeClr val="accent4">
              <a:alpha val="78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eorgia"/>
                <a:cs typeface="Georgia"/>
              </a:rPr>
              <a:t>What to Avoid</a:t>
            </a:r>
            <a:endParaRPr lang="en-US" b="1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57" dirty="0" smtClean="0">
                <a:latin typeface="Georgia"/>
                <a:cs typeface="Georgia"/>
              </a:rPr>
              <a:t>There are topics and behaviors to avoid if you want to be a convincing, effective, and respected blogger:</a:t>
            </a:r>
          </a:p>
          <a:p>
            <a:r>
              <a:rPr lang="en-US" sz="2857" dirty="0" smtClean="0">
                <a:latin typeface="Georgia"/>
                <a:cs typeface="Georgia"/>
              </a:rPr>
              <a:t>Do not take other people’s words or images without permission.  This is </a:t>
            </a:r>
            <a:r>
              <a:rPr lang="en-US" sz="2857" i="1" dirty="0" smtClean="0">
                <a:latin typeface="Georgia"/>
                <a:cs typeface="Georgia"/>
              </a:rPr>
              <a:t>plagiarism</a:t>
            </a:r>
            <a:r>
              <a:rPr lang="en-US" sz="2857" dirty="0" smtClean="0">
                <a:latin typeface="Georgia"/>
                <a:cs typeface="Georgia"/>
              </a:rPr>
              <a:t> and </a:t>
            </a:r>
            <a:r>
              <a:rPr lang="en-US" sz="2857" i="1" dirty="0" smtClean="0">
                <a:latin typeface="Georgia"/>
                <a:cs typeface="Georgia"/>
              </a:rPr>
              <a:t>copyright infringement</a:t>
            </a:r>
            <a:r>
              <a:rPr lang="en-US" sz="2857" dirty="0" smtClean="0">
                <a:latin typeface="Georgia"/>
                <a:cs typeface="Georgia"/>
              </a:rPr>
              <a:t>.</a:t>
            </a:r>
          </a:p>
          <a:p>
            <a:r>
              <a:rPr lang="en-US" sz="2857" dirty="0" smtClean="0">
                <a:latin typeface="Georgia"/>
                <a:cs typeface="Georgia"/>
              </a:rPr>
              <a:t>Avoid nasty politics, personal ridicule, vulgarity, fake news, gossip, and too-private information.</a:t>
            </a:r>
          </a:p>
          <a:p>
            <a:r>
              <a:rPr lang="en-US" sz="2857" dirty="0" smtClean="0">
                <a:latin typeface="Georgia"/>
                <a:cs typeface="Georgia"/>
              </a:rPr>
              <a:t>Remember: you are speaking for yourself,</a:t>
            </a:r>
            <a:r>
              <a:rPr lang="en-US" sz="2857" dirty="0">
                <a:latin typeface="Georgia"/>
                <a:cs typeface="Georgia"/>
              </a:rPr>
              <a:t> </a:t>
            </a:r>
            <a:r>
              <a:rPr lang="en-US" sz="2857" dirty="0" smtClean="0">
                <a:latin typeface="Georgia"/>
                <a:cs typeface="Georgia"/>
              </a:rPr>
              <a:t>your family, your school, and your community.  Your readers will judge them by you. </a:t>
            </a:r>
          </a:p>
          <a:p>
            <a:endParaRPr lang="en-US" sz="2857" dirty="0" smtClean="0">
              <a:latin typeface="Georgia"/>
              <a:cs typeface="Georg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Mentoring Standard 2017 Copyright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544-4035-E44D-B66B-A2392CC745D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601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29729"/>
            <a:ext cx="9144000" cy="1082866"/>
          </a:xfrm>
          <a:prstGeom prst="rect">
            <a:avLst/>
          </a:prstGeom>
          <a:solidFill>
            <a:schemeClr val="accent4">
              <a:alpha val="78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Georgia"/>
                <a:cs typeface="Georgia"/>
              </a:rPr>
              <a:t>What a Blog Looks Like: Outside</a:t>
            </a:r>
            <a:endParaRPr lang="en-US" b="1" dirty="0">
              <a:latin typeface="Georgia"/>
              <a:cs typeface="Georg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Mentoring Standard 2017 Copyright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544-4035-E44D-B66B-A2392CC745DD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6" descr="Screen Shot 2017-01-17 at 11.40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38" y="1308345"/>
            <a:ext cx="4298998" cy="49184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87982" y="1693416"/>
            <a:ext cx="379881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Georgia"/>
                <a:cs typeface="Georgia"/>
              </a:rPr>
              <a:t>Blog Title: KatysBlog</a:t>
            </a:r>
          </a:p>
          <a:p>
            <a:r>
              <a:rPr lang="en-US" sz="1600" dirty="0" smtClean="0">
                <a:latin typeface="Georgia"/>
                <a:cs typeface="Georgia"/>
              </a:rPr>
              <a:t>Pages/Tabs: Home, About </a:t>
            </a:r>
            <a:r>
              <a:rPr lang="is-IS" sz="1600" dirty="0" smtClean="0">
                <a:latin typeface="Georgia"/>
                <a:cs typeface="Georgia"/>
              </a:rPr>
              <a:t>…</a:t>
            </a:r>
          </a:p>
          <a:p>
            <a:endParaRPr lang="is-IS" sz="1600" dirty="0" smtClean="0">
              <a:latin typeface="Georgia"/>
              <a:cs typeface="Georgia"/>
            </a:endParaRPr>
          </a:p>
          <a:p>
            <a:endParaRPr lang="is-IS" sz="1600" dirty="0" smtClean="0">
              <a:latin typeface="Georgia"/>
              <a:cs typeface="Georgia"/>
            </a:endParaRPr>
          </a:p>
          <a:p>
            <a:r>
              <a:rPr lang="is-IS" sz="1600" dirty="0" smtClean="0">
                <a:latin typeface="Georgia"/>
                <a:cs typeface="Georgia"/>
              </a:rPr>
              <a:t>Home Page Theme Photo</a:t>
            </a:r>
          </a:p>
          <a:p>
            <a:endParaRPr lang="is-IS" sz="1600" dirty="0">
              <a:latin typeface="Georgia"/>
              <a:cs typeface="Georgia"/>
            </a:endParaRPr>
          </a:p>
          <a:p>
            <a:r>
              <a:rPr lang="is-IS" sz="1600" dirty="0" smtClean="0">
                <a:latin typeface="Georgia"/>
                <a:cs typeface="Georgia"/>
              </a:rPr>
              <a:t/>
            </a:r>
            <a:br>
              <a:rPr lang="is-IS" sz="1600" dirty="0" smtClean="0">
                <a:latin typeface="Georgia"/>
                <a:cs typeface="Georgia"/>
              </a:rPr>
            </a:br>
            <a:r>
              <a:rPr lang="is-IS" sz="1600" i="1" dirty="0" smtClean="0">
                <a:latin typeface="Georgia"/>
                <a:cs typeface="Georgia"/>
              </a:rPr>
              <a:t>Left</a:t>
            </a:r>
            <a:r>
              <a:rPr lang="is-IS" sz="1600" dirty="0" smtClean="0">
                <a:latin typeface="Georgia"/>
                <a:cs typeface="Georgia"/>
              </a:rPr>
              <a:t>: Date/Time of Most Recent Post</a:t>
            </a:r>
          </a:p>
          <a:p>
            <a:r>
              <a:rPr lang="is-IS" sz="1600" i="1" dirty="0" smtClean="0">
                <a:latin typeface="Georgia"/>
                <a:cs typeface="Georgia"/>
              </a:rPr>
              <a:t>Right</a:t>
            </a:r>
            <a:r>
              <a:rPr lang="is-IS" sz="1600" dirty="0" smtClean="0">
                <a:latin typeface="Georgia"/>
                <a:cs typeface="Georgia"/>
              </a:rPr>
              <a:t>: Search Bar</a:t>
            </a:r>
          </a:p>
          <a:p>
            <a:r>
              <a:rPr lang="is-IS" sz="1600" i="1" dirty="0">
                <a:latin typeface="Georgia"/>
                <a:cs typeface="Georgia"/>
              </a:rPr>
              <a:t>L</a:t>
            </a:r>
            <a:r>
              <a:rPr lang="is-IS" sz="1600" dirty="0">
                <a:latin typeface="Georgia"/>
                <a:cs typeface="Georgia"/>
              </a:rPr>
              <a:t>: Blog Title</a:t>
            </a:r>
          </a:p>
          <a:p>
            <a:r>
              <a:rPr lang="is-IS" sz="1600" i="1" dirty="0" smtClean="0">
                <a:latin typeface="Georgia"/>
                <a:cs typeface="Georgia"/>
              </a:rPr>
              <a:t>L: </a:t>
            </a:r>
            <a:r>
              <a:rPr lang="is-IS" sz="1600" dirty="0" smtClean="0">
                <a:latin typeface="Georgia"/>
                <a:cs typeface="Georgia"/>
              </a:rPr>
              <a:t>Top Photo in Blog Post</a:t>
            </a:r>
          </a:p>
          <a:p>
            <a:r>
              <a:rPr lang="is-IS" sz="1600" i="1" dirty="0" smtClean="0">
                <a:latin typeface="Georgia"/>
                <a:cs typeface="Georgia"/>
              </a:rPr>
              <a:t>R</a:t>
            </a:r>
            <a:r>
              <a:rPr lang="is-IS" sz="1600" dirty="0" smtClean="0">
                <a:latin typeface="Georgia"/>
                <a:cs typeface="Georgia"/>
              </a:rPr>
              <a:t>: Subscription Button</a:t>
            </a:r>
          </a:p>
          <a:p>
            <a:r>
              <a:rPr lang="is-IS" sz="1600" i="1" dirty="0" smtClean="0">
                <a:latin typeface="Georgia"/>
                <a:cs typeface="Georgia"/>
              </a:rPr>
              <a:t>R</a:t>
            </a:r>
            <a:r>
              <a:rPr lang="is-IS" sz="1600" dirty="0" smtClean="0">
                <a:latin typeface="Georgia"/>
                <a:cs typeface="Georgia"/>
              </a:rPr>
              <a:t>: Count of Subscribers</a:t>
            </a:r>
          </a:p>
          <a:p>
            <a:endParaRPr lang="is-IS" sz="1600" i="1" dirty="0" smtClean="0">
              <a:latin typeface="Georgia"/>
              <a:cs typeface="Georgia"/>
            </a:endParaRPr>
          </a:p>
          <a:p>
            <a:r>
              <a:rPr lang="is-IS" sz="1600" i="1" dirty="0" smtClean="0">
                <a:latin typeface="Georgia"/>
                <a:cs typeface="Georgia"/>
              </a:rPr>
              <a:t>L</a:t>
            </a:r>
            <a:r>
              <a:rPr lang="is-IS" sz="1600" dirty="0" smtClean="0">
                <a:latin typeface="Georgia"/>
                <a:cs typeface="Georgia"/>
              </a:rPr>
              <a:t>: Blog Content</a:t>
            </a:r>
          </a:p>
          <a:p>
            <a:r>
              <a:rPr lang="is-IS" sz="1600" i="1" dirty="0" smtClean="0">
                <a:latin typeface="Georgia"/>
                <a:cs typeface="Georgia"/>
              </a:rPr>
              <a:t>R</a:t>
            </a:r>
            <a:r>
              <a:rPr lang="is-IS" sz="1600" dirty="0" smtClean="0">
                <a:latin typeface="Georgia"/>
                <a:cs typeface="Georgia"/>
              </a:rPr>
              <a:t>: Word Cloud – Most Common Used</a:t>
            </a:r>
          </a:p>
          <a:p>
            <a:endParaRPr lang="is-I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18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29729"/>
            <a:ext cx="9144000" cy="1082866"/>
          </a:xfrm>
          <a:prstGeom prst="rect">
            <a:avLst/>
          </a:prstGeom>
          <a:solidFill>
            <a:schemeClr val="accent4">
              <a:alpha val="78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Georgia"/>
                <a:cs typeface="Georgia"/>
              </a:rPr>
              <a:t>A Blog Inside: Visual View</a:t>
            </a:r>
            <a:endParaRPr lang="en-US" b="1" dirty="0">
              <a:latin typeface="Georgia"/>
              <a:cs typeface="Georg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Mentoring Standard 2017 Copyright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544-4035-E44D-B66B-A2392CC745D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5243" y="5068229"/>
            <a:ext cx="53270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Georgia"/>
                <a:cs typeface="Georgia"/>
              </a:rPr>
              <a:t>Left</a:t>
            </a:r>
            <a:r>
              <a:rPr lang="en-US" sz="1600" dirty="0" smtClean="0">
                <a:latin typeface="Georgia"/>
                <a:cs typeface="Georgia"/>
              </a:rPr>
              <a:t>: Navigation Bar for Information and Design (“Nav”)</a:t>
            </a:r>
          </a:p>
          <a:p>
            <a:r>
              <a:rPr lang="en-US" sz="1600" i="1" dirty="0" smtClean="0">
                <a:latin typeface="Georgia"/>
                <a:cs typeface="Georgia"/>
              </a:rPr>
              <a:t>Middle</a:t>
            </a:r>
            <a:r>
              <a:rPr lang="en-US" sz="1600" dirty="0" smtClean="0">
                <a:latin typeface="Georgia"/>
                <a:cs typeface="Georgia"/>
              </a:rPr>
              <a:t>: Blog Title</a:t>
            </a:r>
          </a:p>
          <a:p>
            <a:r>
              <a:rPr lang="en-US" sz="1600" i="1" dirty="0" smtClean="0">
                <a:latin typeface="Georgia"/>
                <a:cs typeface="Georgia"/>
              </a:rPr>
              <a:t>Middle</a:t>
            </a:r>
            <a:r>
              <a:rPr lang="en-US" sz="1600" dirty="0" smtClean="0">
                <a:latin typeface="Georgia"/>
                <a:cs typeface="Georgia"/>
              </a:rPr>
              <a:t>: Permalink, Control Buttons</a:t>
            </a:r>
          </a:p>
          <a:p>
            <a:r>
              <a:rPr lang="en-US" sz="1600" i="1" dirty="0" smtClean="0">
                <a:latin typeface="Georgia"/>
                <a:cs typeface="Georgia"/>
              </a:rPr>
              <a:t>Middle</a:t>
            </a:r>
            <a:r>
              <a:rPr lang="en-US" sz="1600" dirty="0" smtClean="0">
                <a:latin typeface="Georgia"/>
                <a:cs typeface="Georgia"/>
              </a:rPr>
              <a:t>: Visual of Post Content</a:t>
            </a:r>
          </a:p>
          <a:p>
            <a:r>
              <a:rPr lang="en-US" sz="1600" i="1" dirty="0" smtClean="0">
                <a:latin typeface="Georgia"/>
                <a:cs typeface="Georgia"/>
              </a:rPr>
              <a:t>Right</a:t>
            </a:r>
            <a:r>
              <a:rPr lang="en-US" sz="1600" dirty="0" smtClean="0">
                <a:latin typeface="Georgia"/>
                <a:cs typeface="Georgia"/>
              </a:rPr>
              <a:t>: Management Tools</a:t>
            </a:r>
            <a:endParaRPr lang="en-US" sz="1600" dirty="0">
              <a:latin typeface="Georgia"/>
              <a:cs typeface="Georgia"/>
            </a:endParaRPr>
          </a:p>
        </p:txBody>
      </p:sp>
      <p:pic>
        <p:nvPicPr>
          <p:cNvPr id="9" name="Picture 8" descr="Screen Shot 2017-01-17 at 11.52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68" y="1208195"/>
            <a:ext cx="6840778" cy="391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0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29729"/>
            <a:ext cx="9144000" cy="1082866"/>
          </a:xfrm>
          <a:prstGeom prst="rect">
            <a:avLst/>
          </a:prstGeom>
          <a:solidFill>
            <a:schemeClr val="accent4">
              <a:alpha val="78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Georgia"/>
                <a:cs typeface="Georgia"/>
              </a:rPr>
              <a:t>A Blog Inside: Text View</a:t>
            </a:r>
            <a:endParaRPr lang="en-US" b="1" dirty="0">
              <a:latin typeface="Georgia"/>
              <a:cs typeface="Georg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Mentoring Standard 2017 Copyright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544-4035-E44D-B66B-A2392CC745DD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3" name="Picture 2" descr="Screen Shot 2017-01-17 at 11.47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43" y="1210574"/>
            <a:ext cx="8376697" cy="39173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0204" y="5104175"/>
            <a:ext cx="5668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Georgia"/>
                <a:cs typeface="Georgia"/>
              </a:rPr>
              <a:t>Left</a:t>
            </a:r>
            <a:r>
              <a:rPr lang="en-US" sz="1600" dirty="0" smtClean="0">
                <a:latin typeface="Georgia"/>
                <a:cs typeface="Georgia"/>
              </a:rPr>
              <a:t>: Navigation Bar for Information and Design (“Nav”)</a:t>
            </a:r>
          </a:p>
          <a:p>
            <a:r>
              <a:rPr lang="en-US" sz="1600" i="1" dirty="0" smtClean="0">
                <a:latin typeface="Georgia"/>
                <a:cs typeface="Georgia"/>
              </a:rPr>
              <a:t>Middle</a:t>
            </a:r>
            <a:r>
              <a:rPr lang="en-US" sz="1600" dirty="0" smtClean="0">
                <a:latin typeface="Georgia"/>
                <a:cs typeface="Georgia"/>
              </a:rPr>
              <a:t>: Blog Title</a:t>
            </a:r>
          </a:p>
          <a:p>
            <a:r>
              <a:rPr lang="en-US" sz="1600" i="1" dirty="0" smtClean="0">
                <a:latin typeface="Georgia"/>
                <a:cs typeface="Georgia"/>
              </a:rPr>
              <a:t>Middle</a:t>
            </a:r>
            <a:r>
              <a:rPr lang="en-US" sz="1600" dirty="0" smtClean="0">
                <a:latin typeface="Georgia"/>
                <a:cs typeface="Georgia"/>
              </a:rPr>
              <a:t>: Permalink, Control Buttons</a:t>
            </a:r>
          </a:p>
          <a:p>
            <a:r>
              <a:rPr lang="en-US" sz="1600" i="1" dirty="0" smtClean="0">
                <a:latin typeface="Georgia"/>
                <a:cs typeface="Georgia"/>
              </a:rPr>
              <a:t>Middle</a:t>
            </a:r>
            <a:r>
              <a:rPr lang="en-US" sz="1600" dirty="0" smtClean="0">
                <a:latin typeface="Georgia"/>
                <a:cs typeface="Georgia"/>
              </a:rPr>
              <a:t>: HTML of Post Content</a:t>
            </a:r>
          </a:p>
          <a:p>
            <a:r>
              <a:rPr lang="en-US" sz="1600" i="1" dirty="0" smtClean="0">
                <a:latin typeface="Georgia"/>
                <a:cs typeface="Georgia"/>
              </a:rPr>
              <a:t>Right</a:t>
            </a:r>
            <a:r>
              <a:rPr lang="en-US" sz="1600" dirty="0" smtClean="0">
                <a:latin typeface="Georgia"/>
                <a:cs typeface="Georgia"/>
              </a:rPr>
              <a:t>: Management Tools</a:t>
            </a:r>
            <a:endParaRPr lang="en-US" sz="1600" dirty="0">
              <a:latin typeface="Georgia"/>
              <a:cs typeface="Georg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71880" y="5104175"/>
            <a:ext cx="28946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Georgia"/>
                <a:cs typeface="Georgia"/>
              </a:rPr>
              <a:t>HTML Basic Tags:</a:t>
            </a:r>
          </a:p>
          <a:p>
            <a:r>
              <a:rPr lang="en-US" sz="1200" dirty="0">
                <a:latin typeface="Georgia"/>
                <a:cs typeface="Georgia"/>
              </a:rPr>
              <a:t>https://www.tutorialspoint.com/html/html_basic_tags.htm </a:t>
            </a:r>
            <a:endParaRPr lang="en-US" sz="1200" dirty="0" smtClean="0">
              <a:latin typeface="Georgia"/>
              <a:cs typeface="Georgia"/>
            </a:endParaRPr>
          </a:p>
          <a:p>
            <a:endParaRPr lang="en-US" sz="1400" b="1" dirty="0" smtClean="0">
              <a:latin typeface="Georgia"/>
              <a:cs typeface="Georgia"/>
            </a:endParaRPr>
          </a:p>
          <a:p>
            <a:r>
              <a:rPr lang="en-US" sz="1400" b="1" dirty="0" smtClean="0">
                <a:latin typeface="Georgia"/>
                <a:cs typeface="Georgia"/>
              </a:rPr>
              <a:t>HTML </a:t>
            </a:r>
            <a:r>
              <a:rPr lang="en-US" sz="1400" b="1" dirty="0">
                <a:latin typeface="Georgia"/>
                <a:cs typeface="Georgia"/>
              </a:rPr>
              <a:t>Cheat Sheet:</a:t>
            </a:r>
            <a:br>
              <a:rPr lang="en-US" sz="1400" b="1" dirty="0">
                <a:latin typeface="Georgia"/>
                <a:cs typeface="Georgia"/>
              </a:rPr>
            </a:br>
            <a:r>
              <a:rPr lang="en-US" sz="1200" dirty="0">
                <a:latin typeface="Georgia"/>
                <a:cs typeface="Georgia"/>
              </a:rPr>
              <a:t>http://www.simplehtmlguide.com/cheatsheet.php</a:t>
            </a:r>
          </a:p>
        </p:txBody>
      </p:sp>
    </p:spTree>
    <p:extLst>
      <p:ext uri="{BB962C8B-B14F-4D97-AF65-F5344CB8AC3E}">
        <p14:creationId xmlns:p14="http://schemas.microsoft.com/office/powerpoint/2010/main" val="2485148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29729"/>
            <a:ext cx="9144000" cy="1082866"/>
          </a:xfrm>
          <a:prstGeom prst="rect">
            <a:avLst/>
          </a:prstGeom>
          <a:solidFill>
            <a:schemeClr val="accent4">
              <a:alpha val="78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eorgia"/>
                <a:cs typeface="Georgia"/>
              </a:rPr>
              <a:t>Creating a Blog Post</a:t>
            </a:r>
            <a:endParaRPr lang="en-US" b="1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3190"/>
            <a:ext cx="8229600" cy="50054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latin typeface="Georgia"/>
                <a:cs typeface="Georgia"/>
              </a:rPr>
              <a:t>Now, we will take a live tour of Katysblog, then</a:t>
            </a:r>
            <a:br>
              <a:rPr lang="en-US" sz="2800" dirty="0" smtClean="0">
                <a:latin typeface="Georgia"/>
                <a:cs typeface="Georgia"/>
              </a:rPr>
            </a:br>
            <a:r>
              <a:rPr lang="en-US" sz="2800" dirty="0" smtClean="0">
                <a:latin typeface="Georgia"/>
                <a:cs typeface="Georgia"/>
              </a:rPr>
              <a:t>create a blog post together. Decide:</a:t>
            </a:r>
          </a:p>
          <a:p>
            <a:r>
              <a:rPr lang="en-US" sz="2400" dirty="0" smtClean="0">
                <a:latin typeface="Georgia"/>
                <a:cs typeface="Georgia"/>
              </a:rPr>
              <a:t>Who </a:t>
            </a:r>
            <a:r>
              <a:rPr lang="en-US" sz="2400" dirty="0">
                <a:latin typeface="Georgia"/>
                <a:cs typeface="Georgia"/>
              </a:rPr>
              <a:t>is </a:t>
            </a:r>
            <a:r>
              <a:rPr lang="en-US" sz="2400" dirty="0" smtClean="0">
                <a:latin typeface="Georgia"/>
                <a:cs typeface="Georgia"/>
              </a:rPr>
              <a:t>your audience</a:t>
            </a:r>
            <a:r>
              <a:rPr lang="en-US" sz="2400" dirty="0" smtClean="0">
                <a:latin typeface="Georgia"/>
                <a:cs typeface="Georgia"/>
              </a:rPr>
              <a:t>?</a:t>
            </a:r>
          </a:p>
          <a:p>
            <a:r>
              <a:rPr lang="en-US" sz="2400" dirty="0" smtClean="0">
                <a:latin typeface="Georgia"/>
                <a:cs typeface="Georgia"/>
              </a:rPr>
              <a:t>What are </a:t>
            </a:r>
            <a:r>
              <a:rPr lang="en-US" sz="2400" dirty="0">
                <a:latin typeface="Georgia"/>
                <a:cs typeface="Georgia"/>
              </a:rPr>
              <a:t>both </a:t>
            </a:r>
            <a:r>
              <a:rPr lang="en-US" sz="2400" dirty="0" smtClean="0">
                <a:latin typeface="Georgia"/>
                <a:cs typeface="Georgia"/>
              </a:rPr>
              <a:t>you and your </a:t>
            </a:r>
            <a:r>
              <a:rPr lang="en-US" sz="2400" dirty="0" smtClean="0">
                <a:latin typeface="Georgia"/>
                <a:cs typeface="Georgia"/>
              </a:rPr>
              <a:t>audience </a:t>
            </a:r>
            <a:r>
              <a:rPr lang="en-US" sz="2400" dirty="0">
                <a:latin typeface="Georgia"/>
                <a:cs typeface="Georgia"/>
              </a:rPr>
              <a:t>interested in? </a:t>
            </a:r>
            <a:r>
              <a:rPr lang="en-US" sz="2400" dirty="0" smtClean="0">
                <a:latin typeface="Georgia"/>
                <a:cs typeface="Georgia"/>
              </a:rPr>
              <a:t/>
            </a:r>
            <a:br>
              <a:rPr lang="en-US" sz="2400" dirty="0" smtClean="0">
                <a:latin typeface="Georgia"/>
                <a:cs typeface="Georgia"/>
              </a:rPr>
            </a:br>
            <a:r>
              <a:rPr lang="en-US" sz="2400" dirty="0" smtClean="0">
                <a:latin typeface="Georgia"/>
                <a:cs typeface="Georgia"/>
              </a:rPr>
              <a:t>Topics to consider:</a:t>
            </a:r>
          </a:p>
          <a:p>
            <a:pPr lvl="1"/>
            <a:r>
              <a:rPr lang="en-US" sz="1700" dirty="0" smtClean="0">
                <a:latin typeface="Georgia"/>
                <a:cs typeface="Georgia"/>
              </a:rPr>
              <a:t>School work</a:t>
            </a:r>
            <a:endParaRPr lang="en-US" sz="1700" dirty="0">
              <a:latin typeface="Georgia"/>
              <a:cs typeface="Georgia"/>
            </a:endParaRPr>
          </a:p>
          <a:p>
            <a:pPr lvl="1"/>
            <a:r>
              <a:rPr lang="en-US" sz="1700" dirty="0" smtClean="0">
                <a:latin typeface="Georgia"/>
                <a:cs typeface="Georgia"/>
              </a:rPr>
              <a:t>Home life</a:t>
            </a:r>
            <a:endParaRPr lang="en-US" sz="1700" dirty="0">
              <a:latin typeface="Georgia"/>
              <a:cs typeface="Georgia"/>
            </a:endParaRPr>
          </a:p>
          <a:p>
            <a:pPr lvl="1"/>
            <a:r>
              <a:rPr lang="en-US" sz="1700" dirty="0" smtClean="0">
                <a:latin typeface="Georgia"/>
                <a:cs typeface="Georgia"/>
              </a:rPr>
              <a:t>Music</a:t>
            </a:r>
          </a:p>
          <a:p>
            <a:pPr lvl="1"/>
            <a:r>
              <a:rPr lang="en-US" sz="1700" dirty="0" smtClean="0">
                <a:latin typeface="Georgia"/>
                <a:cs typeface="Georgia"/>
              </a:rPr>
              <a:t>Sports</a:t>
            </a:r>
            <a:endParaRPr lang="en-US" sz="1700" dirty="0" smtClean="0">
              <a:latin typeface="Georgia"/>
              <a:cs typeface="Georgia"/>
            </a:endParaRPr>
          </a:p>
          <a:p>
            <a:pPr lvl="1"/>
            <a:r>
              <a:rPr lang="en-US" sz="1700" dirty="0" smtClean="0">
                <a:latin typeface="Georgia"/>
                <a:cs typeface="Georgia"/>
              </a:rPr>
              <a:t>Local culture</a:t>
            </a:r>
            <a:endParaRPr lang="en-US" sz="1700" dirty="0">
              <a:latin typeface="Georgia"/>
              <a:cs typeface="Georgia"/>
            </a:endParaRPr>
          </a:p>
          <a:p>
            <a:pPr lvl="1"/>
            <a:r>
              <a:rPr lang="en-US" sz="1700" dirty="0" smtClean="0">
                <a:latin typeface="Georgia"/>
                <a:cs typeface="Georgia"/>
              </a:rPr>
              <a:t>Cooking</a:t>
            </a:r>
          </a:p>
          <a:p>
            <a:pPr lvl="1"/>
            <a:r>
              <a:rPr lang="en-US" sz="1700" dirty="0" smtClean="0">
                <a:latin typeface="Georgia"/>
                <a:cs typeface="Georgia"/>
              </a:rPr>
              <a:t>Fashion and Beauty</a:t>
            </a:r>
          </a:p>
          <a:p>
            <a:r>
              <a:rPr lang="en-US" sz="2400" dirty="0" smtClean="0">
                <a:latin typeface="Georgia"/>
                <a:cs typeface="Georgia"/>
              </a:rPr>
              <a:t>What is </a:t>
            </a:r>
            <a:r>
              <a:rPr lang="en-US" sz="2400" dirty="0" smtClean="0">
                <a:latin typeface="Georgia"/>
                <a:cs typeface="Georgia"/>
              </a:rPr>
              <a:t>your </a:t>
            </a:r>
            <a:r>
              <a:rPr lang="en-US" sz="2400" dirty="0" smtClean="0">
                <a:latin typeface="Georgia"/>
                <a:cs typeface="Georgia"/>
              </a:rPr>
              <a:t>blog post’s Title?</a:t>
            </a:r>
          </a:p>
          <a:p>
            <a:r>
              <a:rPr lang="en-US" sz="2400" dirty="0" smtClean="0">
                <a:latin typeface="Georgia"/>
                <a:cs typeface="Georgia"/>
              </a:rPr>
              <a:t>What do </a:t>
            </a:r>
            <a:r>
              <a:rPr lang="en-US" sz="2400" dirty="0" smtClean="0">
                <a:latin typeface="Georgia"/>
                <a:cs typeface="Georgia"/>
              </a:rPr>
              <a:t>you want </a:t>
            </a:r>
            <a:r>
              <a:rPr lang="en-US" sz="2400" dirty="0" smtClean="0">
                <a:latin typeface="Georgia"/>
                <a:cs typeface="Georgia"/>
              </a:rPr>
              <a:t>to say?</a:t>
            </a:r>
          </a:p>
          <a:p>
            <a:r>
              <a:rPr lang="en-US" sz="2400" dirty="0" smtClean="0">
                <a:latin typeface="Georgia"/>
                <a:cs typeface="Georgia"/>
              </a:rPr>
              <a:t>What pictures do </a:t>
            </a:r>
            <a:r>
              <a:rPr lang="en-US" sz="2400" dirty="0" smtClean="0">
                <a:latin typeface="Georgia"/>
                <a:cs typeface="Georgia"/>
              </a:rPr>
              <a:t>you want to feature?</a:t>
            </a:r>
            <a:endParaRPr lang="en-US" sz="2400" dirty="0" smtClean="0">
              <a:latin typeface="Georgia"/>
              <a:cs typeface="Georgia"/>
            </a:endParaRPr>
          </a:p>
          <a:p>
            <a:r>
              <a:rPr lang="en-US" sz="2400" dirty="0" smtClean="0">
                <a:latin typeface="Georgia"/>
                <a:cs typeface="Georgia"/>
              </a:rPr>
              <a:t>Review and reconsider, edit as needed, then post</a:t>
            </a:r>
            <a:r>
              <a:rPr lang="en-US" sz="2400" dirty="0" smtClean="0">
                <a:latin typeface="Georgia"/>
                <a:cs typeface="Georgia"/>
              </a:rPr>
              <a:t>.</a:t>
            </a:r>
            <a:endParaRPr lang="en-US" sz="2400" dirty="0" smtClean="0">
              <a:latin typeface="Georgia"/>
              <a:cs typeface="Georgia"/>
            </a:endParaRPr>
          </a:p>
          <a:p>
            <a:endParaRPr lang="en-US" sz="2400" dirty="0" smtClean="0">
              <a:latin typeface="Georgia"/>
              <a:cs typeface="Georgia"/>
            </a:endParaRPr>
          </a:p>
          <a:p>
            <a:endParaRPr lang="en-US" sz="16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Mentoring Standard 2017 Copyright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544-4035-E44D-B66B-A2392CC745D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842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29729"/>
            <a:ext cx="9144000" cy="1082866"/>
          </a:xfrm>
          <a:prstGeom prst="rect">
            <a:avLst/>
          </a:prstGeom>
          <a:solidFill>
            <a:schemeClr val="accent4">
              <a:alpha val="78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eorgia"/>
                <a:cs typeface="Georgia"/>
              </a:rPr>
              <a:t>5 Other Ways to Contribute</a:t>
            </a:r>
            <a:endParaRPr lang="en-US" b="1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6130"/>
            <a:ext cx="8229600" cy="470021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Georgia"/>
                <a:cs typeface="Georgia"/>
              </a:rPr>
              <a:t>Write a book or monograph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Georgia"/>
                <a:cs typeface="Georgia"/>
              </a:rPr>
              <a:t>Submit an article to an academic journal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Georgia"/>
                <a:cs typeface="Georgia"/>
              </a:rPr>
              <a:t>Edit or make a new </a:t>
            </a:r>
            <a:r>
              <a:rPr lang="en-US" sz="2800" dirty="0">
                <a:latin typeface="Georgia"/>
                <a:cs typeface="Georgia"/>
              </a:rPr>
              <a:t>Wikipedia </a:t>
            </a:r>
            <a:r>
              <a:rPr lang="en-US" sz="2800" dirty="0" smtClean="0">
                <a:latin typeface="Georgia"/>
                <a:cs typeface="Georgia"/>
              </a:rPr>
              <a:t>page. Here’s </a:t>
            </a:r>
            <a:r>
              <a:rPr lang="en-US" sz="2800" dirty="0">
                <a:latin typeface="Georgia"/>
                <a:cs typeface="Georgia"/>
              </a:rPr>
              <a:t>how: </a:t>
            </a:r>
            <a:r>
              <a:rPr lang="en-US" sz="2800" i="1" dirty="0">
                <a:latin typeface="Georgia"/>
                <a:cs typeface="Georgia"/>
              </a:rPr>
              <a:t>http://</a:t>
            </a:r>
            <a:r>
              <a:rPr lang="en-US" sz="2800" i="1" dirty="0" err="1">
                <a:latin typeface="Georgia"/>
                <a:cs typeface="Georgia"/>
              </a:rPr>
              <a:t>www.cs.duke.edu</a:t>
            </a:r>
            <a:r>
              <a:rPr lang="en-US" sz="2800" i="1" dirty="0">
                <a:latin typeface="Georgia"/>
                <a:cs typeface="Georgia"/>
              </a:rPr>
              <a:t>/</a:t>
            </a:r>
            <a:r>
              <a:rPr lang="en-US" sz="2800" i="1" dirty="0" err="1">
                <a:latin typeface="Georgia"/>
                <a:cs typeface="Georgia"/>
              </a:rPr>
              <a:t>csed</a:t>
            </a:r>
            <a:r>
              <a:rPr lang="en-US" sz="2800" i="1" dirty="0">
                <a:latin typeface="Georgia"/>
                <a:cs typeface="Georgia"/>
              </a:rPr>
              <a:t>/</a:t>
            </a:r>
            <a:r>
              <a:rPr lang="en-US" sz="2800" i="1" dirty="0" err="1" smtClean="0">
                <a:latin typeface="Georgia"/>
                <a:cs typeface="Georgia"/>
              </a:rPr>
              <a:t>wikipedia</a:t>
            </a:r>
            <a:endParaRPr lang="en-US" sz="2800" dirty="0" smtClean="0">
              <a:latin typeface="Georgia"/>
              <a:cs typeface="Georgia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Georgia"/>
                <a:cs typeface="Georgia"/>
              </a:rPr>
              <a:t>Post about your insights </a:t>
            </a:r>
            <a:r>
              <a:rPr lang="en-US" sz="2800" dirty="0" smtClean="0">
                <a:latin typeface="Georgia"/>
                <a:cs typeface="Georgia"/>
              </a:rPr>
              <a:t>on social media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Georgia"/>
                <a:cs typeface="Georgia"/>
              </a:rPr>
              <a:t>Build a website that answers your research question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Mentoring Standard 2017 Copyright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544-4035-E44D-B66B-A2392CC745D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01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275121"/>
            <a:ext cx="9144000" cy="512568"/>
          </a:xfrm>
          <a:prstGeom prst="rect">
            <a:avLst/>
          </a:prstGeom>
          <a:solidFill>
            <a:schemeClr val="accent4">
              <a:alpha val="78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653372"/>
            <a:ext cx="9144000" cy="512568"/>
          </a:xfrm>
          <a:prstGeom prst="rect">
            <a:avLst/>
          </a:prstGeom>
          <a:solidFill>
            <a:schemeClr val="accent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405186"/>
            <a:ext cx="9144000" cy="512568"/>
          </a:xfrm>
          <a:prstGeom prst="rect">
            <a:avLst/>
          </a:prstGeom>
          <a:solidFill>
            <a:schemeClr val="accent5">
              <a:alpha val="79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eorgia"/>
                <a:cs typeface="Georgia"/>
              </a:rPr>
              <a:t>Summary</a:t>
            </a:r>
            <a:endParaRPr lang="en-US" b="1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0930"/>
            <a:ext cx="8229600" cy="500542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b="1" dirty="0" smtClean="0">
                <a:latin typeface="Georgia"/>
                <a:cs typeface="Georgia"/>
              </a:rPr>
              <a:t>Research</a:t>
            </a:r>
            <a:br>
              <a:rPr lang="en-US" sz="3600" b="1" dirty="0" smtClean="0">
                <a:latin typeface="Georgia"/>
                <a:cs typeface="Georgia"/>
              </a:rPr>
            </a:br>
            <a:r>
              <a:rPr lang="en-US" sz="2400" dirty="0" smtClean="0">
                <a:latin typeface="Georgia"/>
                <a:cs typeface="Georgia"/>
              </a:rPr>
              <a:t>You have so many sources, discerning which ones to trust and highlight is your biggest obstacle.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 smtClean="0">
                <a:latin typeface="Georgia"/>
                <a:cs typeface="Georgia"/>
              </a:rPr>
              <a:t>Learn Online</a:t>
            </a:r>
            <a:br>
              <a:rPr lang="en-US" sz="3600" b="1" dirty="0" smtClean="0">
                <a:latin typeface="Georgia"/>
                <a:cs typeface="Georgia"/>
              </a:rPr>
            </a:br>
            <a:r>
              <a:rPr lang="en-US" sz="2400" dirty="0" smtClean="0">
                <a:latin typeface="Georgia"/>
                <a:cs typeface="Georgia"/>
              </a:rPr>
              <a:t>You can take courses by professors at Harvard, Stanford, and MIT for free and online to supplement your studies.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 smtClean="0">
                <a:latin typeface="Georgia"/>
                <a:cs typeface="Georgia"/>
              </a:rPr>
              <a:t>Contribute</a:t>
            </a:r>
            <a:br>
              <a:rPr lang="en-US" sz="3600" b="1" dirty="0" smtClean="0">
                <a:latin typeface="Georgia"/>
                <a:cs typeface="Georgia"/>
              </a:rPr>
            </a:br>
            <a:r>
              <a:rPr lang="en-US" sz="2600" dirty="0" smtClean="0">
                <a:latin typeface="Georgia"/>
                <a:cs typeface="Georgia"/>
              </a:rPr>
              <a:t>We hope at least 3 of you start blogs on Sierra Leone so we can share them with all of our friends around the world and help them know more about your wonderful country.</a:t>
            </a:r>
            <a:endParaRPr lang="en-US" sz="2600" b="1" dirty="0">
              <a:latin typeface="Georgia"/>
              <a:cs typeface="Georgi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Mentoring Standard 2017 Copyright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544-4035-E44D-B66B-A2392CC745D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036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071843"/>
            <a:ext cx="9144000" cy="2888887"/>
          </a:xfrm>
          <a:prstGeom prst="rect">
            <a:avLst/>
          </a:prstGeom>
          <a:solidFill>
            <a:schemeClr val="accent4">
              <a:alpha val="78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2453069"/>
            <a:ext cx="9144000" cy="1618774"/>
          </a:xfrm>
          <a:prstGeom prst="rect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420011"/>
            <a:ext cx="9144000" cy="1033058"/>
          </a:xfrm>
          <a:prstGeom prst="rect">
            <a:avLst/>
          </a:prstGeom>
          <a:solidFill>
            <a:schemeClr val="accent5">
              <a:alpha val="78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Mentoring Standard 2017 Copyright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544-4035-E44D-B66B-A2392CC745D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535" y="264482"/>
            <a:ext cx="7299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Georgia"/>
                <a:cs typeface="Georgia"/>
              </a:rPr>
              <a:t>3 Topics</a:t>
            </a:r>
            <a:endParaRPr lang="en-US" sz="4400" b="1" dirty="0">
              <a:latin typeface="Georgia"/>
              <a:cs typeface="Georg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935" y="1345298"/>
            <a:ext cx="7299544" cy="4072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11480">
              <a:lnSpc>
                <a:spcPct val="120000"/>
              </a:lnSpc>
              <a:buFont typeface="+mj-lt"/>
              <a:buAutoNum type="arabicPeriod"/>
            </a:pPr>
            <a:r>
              <a:rPr lang="en-US" sz="2400" dirty="0" smtClean="0">
                <a:latin typeface="Georgia"/>
                <a:cs typeface="Georgia"/>
              </a:rPr>
              <a:t>Research</a:t>
            </a:r>
          </a:p>
          <a:p>
            <a:pPr marL="914400" lvl="3" indent="-41148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latin typeface="Georgia"/>
                <a:cs typeface="Georgia"/>
              </a:rPr>
              <a:t>For a </a:t>
            </a:r>
            <a:r>
              <a:rPr lang="en-US" sz="1600" dirty="0" err="1" smtClean="0">
                <a:latin typeface="Georgia"/>
                <a:cs typeface="Georgia"/>
              </a:rPr>
              <a:t>uni</a:t>
            </a:r>
            <a:r>
              <a:rPr lang="en-US" sz="1600" dirty="0" smtClean="0">
                <a:latin typeface="Georgia"/>
                <a:cs typeface="Georgia"/>
              </a:rPr>
              <a:t> </a:t>
            </a:r>
            <a:r>
              <a:rPr lang="en-US" sz="1600" dirty="0" smtClean="0">
                <a:latin typeface="Georgia"/>
                <a:cs typeface="Georgia"/>
              </a:rPr>
              <a:t>paper</a:t>
            </a:r>
          </a:p>
          <a:p>
            <a:pPr marL="914400" lvl="3" indent="-41148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latin typeface="Georgia"/>
                <a:cs typeface="Georgia"/>
              </a:rPr>
              <a:t>To answer a friend’s question</a:t>
            </a:r>
          </a:p>
          <a:p>
            <a:pPr indent="-411480">
              <a:lnSpc>
                <a:spcPct val="120000"/>
              </a:lnSpc>
              <a:buFont typeface="+mj-lt"/>
              <a:buAutoNum type="arabicPeriod"/>
            </a:pPr>
            <a:r>
              <a:rPr lang="en-US" sz="2400" dirty="0" smtClean="0">
                <a:latin typeface="Georgia"/>
                <a:cs typeface="Georgia"/>
              </a:rPr>
              <a:t>Online learning</a:t>
            </a:r>
          </a:p>
          <a:p>
            <a:pPr marL="914400" lvl="3" indent="-41148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latin typeface="Georgia"/>
                <a:cs typeface="Georgia"/>
              </a:rPr>
              <a:t>Suggested MOOCs: </a:t>
            </a:r>
            <a:r>
              <a:rPr lang="en-US" sz="1600" dirty="0" err="1" smtClean="0">
                <a:latin typeface="Georgia"/>
                <a:cs typeface="Georgia"/>
              </a:rPr>
              <a:t>FutureLearn</a:t>
            </a:r>
            <a:r>
              <a:rPr lang="en-US" sz="1600" dirty="0" smtClean="0">
                <a:latin typeface="Georgia"/>
                <a:cs typeface="Georgia"/>
              </a:rPr>
              <a:t>, Khan Academy, </a:t>
            </a:r>
            <a:r>
              <a:rPr lang="en-US" sz="1600" dirty="0" err="1" smtClean="0">
                <a:latin typeface="Georgia"/>
                <a:cs typeface="Georgia"/>
              </a:rPr>
              <a:t>OpenCurriculum</a:t>
            </a:r>
            <a:r>
              <a:rPr lang="en-US" sz="1600" dirty="0" smtClean="0">
                <a:latin typeface="Georgia"/>
                <a:cs typeface="Georgia"/>
              </a:rPr>
              <a:t>, </a:t>
            </a:r>
            <a:r>
              <a:rPr lang="en-US" sz="1600" dirty="0" err="1" smtClean="0">
                <a:latin typeface="Georgia"/>
                <a:cs typeface="Georgia"/>
              </a:rPr>
              <a:t>Coursera</a:t>
            </a:r>
            <a:r>
              <a:rPr lang="en-US" sz="1600" dirty="0" smtClean="0">
                <a:latin typeface="Georgia"/>
                <a:cs typeface="Georgia"/>
              </a:rPr>
              <a:t>, Stanford Online, </a:t>
            </a:r>
            <a:r>
              <a:rPr lang="en-US" sz="1600" dirty="0" err="1" smtClean="0">
                <a:latin typeface="Georgia"/>
                <a:cs typeface="Georgia"/>
              </a:rPr>
              <a:t>HarvardX</a:t>
            </a:r>
            <a:r>
              <a:rPr lang="en-US" sz="1600" dirty="0" smtClean="0">
                <a:latin typeface="Georgia"/>
                <a:cs typeface="Georgia"/>
              </a:rPr>
              <a:t>, </a:t>
            </a:r>
            <a:r>
              <a:rPr lang="en-US" sz="1600" dirty="0" err="1" smtClean="0">
                <a:latin typeface="Georgia"/>
                <a:cs typeface="Georgia"/>
              </a:rPr>
              <a:t>MITx</a:t>
            </a:r>
            <a:r>
              <a:rPr lang="en-US" sz="1600" dirty="0">
                <a:latin typeface="Georgia"/>
                <a:cs typeface="Georgia"/>
              </a:rPr>
              <a:t>, </a:t>
            </a:r>
            <a:r>
              <a:rPr lang="en-US" sz="1600" dirty="0" err="1" smtClean="0">
                <a:latin typeface="Georgia"/>
                <a:cs typeface="Georgia"/>
              </a:rPr>
              <a:t>Crashcourse</a:t>
            </a:r>
            <a:r>
              <a:rPr lang="en-US" sz="1600" dirty="0" smtClean="0">
                <a:latin typeface="Georgia"/>
                <a:cs typeface="Georgia"/>
              </a:rPr>
              <a:t>, Lynda, </a:t>
            </a:r>
            <a:r>
              <a:rPr lang="en-US" sz="1600" dirty="0" err="1" smtClean="0">
                <a:latin typeface="Georgia"/>
                <a:cs typeface="Georgia"/>
              </a:rPr>
              <a:t>Edx</a:t>
            </a:r>
            <a:endParaRPr lang="en-US" sz="1600" dirty="0" smtClean="0">
              <a:latin typeface="Georgia"/>
              <a:cs typeface="Georgia"/>
            </a:endParaRPr>
          </a:p>
          <a:p>
            <a:pPr marL="914400" lvl="3" indent="-41148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latin typeface="Georgia"/>
                <a:cs typeface="Georgia"/>
              </a:rPr>
              <a:t>Wikipedia (How to use and not use it)</a:t>
            </a:r>
          </a:p>
          <a:p>
            <a:pPr indent="-411480">
              <a:lnSpc>
                <a:spcPct val="120000"/>
              </a:lnSpc>
              <a:buFont typeface="+mj-lt"/>
              <a:buAutoNum type="arabicPeriod"/>
            </a:pPr>
            <a:r>
              <a:rPr lang="en-US" sz="2400" dirty="0" smtClean="0">
                <a:latin typeface="Georgia"/>
                <a:cs typeface="Georgia"/>
              </a:rPr>
              <a:t>Contributing to Global Knowledge</a:t>
            </a:r>
          </a:p>
          <a:p>
            <a:pPr marL="914400" lvl="3" indent="-41148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latin typeface="Georgia"/>
                <a:cs typeface="Georgia"/>
              </a:rPr>
              <a:t>Blogging</a:t>
            </a:r>
          </a:p>
          <a:p>
            <a:pPr marL="914400" lvl="3" indent="-41148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latin typeface="Georgia"/>
                <a:cs typeface="Georgia"/>
              </a:rPr>
              <a:t>Wikipedia</a:t>
            </a:r>
          </a:p>
          <a:p>
            <a:pPr marL="914400" lvl="3" indent="-41148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latin typeface="Georgia"/>
                <a:cs typeface="Georgia"/>
              </a:rPr>
              <a:t>Research</a:t>
            </a:r>
            <a:endParaRPr lang="en-US" sz="16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802595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61469" y="0"/>
            <a:ext cx="3098512" cy="6858000"/>
          </a:xfrm>
          <a:prstGeom prst="rect">
            <a:avLst/>
          </a:prstGeom>
          <a:solidFill>
            <a:schemeClr val="accent5">
              <a:alpha val="79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37043" y="0"/>
            <a:ext cx="3098512" cy="6858000"/>
          </a:xfrm>
          <a:prstGeom prst="rect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35555" y="0"/>
            <a:ext cx="3098512" cy="6858000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Mentoring Standard 2017 Copyright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544-4035-E44D-B66B-A2392CC745DD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4" name="Picture 3" descr="Mentoring Standard Logo_Social_Twit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621" y="456932"/>
            <a:ext cx="1742515" cy="17425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718" y="2482946"/>
            <a:ext cx="8138081" cy="3785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Georgia"/>
                <a:cs typeface="Georgia"/>
              </a:rPr>
              <a:t>Questions?</a:t>
            </a:r>
          </a:p>
          <a:p>
            <a:pPr algn="ctr"/>
            <a:endParaRPr lang="en-US" sz="2400" dirty="0" smtClean="0">
              <a:latin typeface="Georgia"/>
              <a:cs typeface="Georgia"/>
            </a:endParaRPr>
          </a:p>
          <a:p>
            <a:pPr algn="ctr"/>
            <a:r>
              <a:rPr lang="en-US" sz="2400" dirty="0">
                <a:latin typeface="Georgia"/>
                <a:cs typeface="Georgia"/>
              </a:rPr>
              <a:t>Katy Dickinson</a:t>
            </a:r>
          </a:p>
          <a:p>
            <a:pPr algn="ctr"/>
            <a:r>
              <a:rPr lang="en-US" sz="1600" i="1" dirty="0" err="1">
                <a:latin typeface="Georgia"/>
                <a:cs typeface="Georgia"/>
              </a:rPr>
              <a:t>dickinson@mentoringstandard.com</a:t>
            </a:r>
            <a:endParaRPr lang="en-US" sz="1600" i="1" dirty="0">
              <a:latin typeface="Georgia"/>
              <a:cs typeface="Georgia"/>
            </a:endParaRPr>
          </a:p>
          <a:p>
            <a:pPr algn="ctr"/>
            <a:r>
              <a:rPr lang="en-US" sz="1600" i="1" dirty="0" err="1">
                <a:latin typeface="Georgia"/>
                <a:cs typeface="Georgia"/>
              </a:rPr>
              <a:t>mentoringstandard.com</a:t>
            </a:r>
            <a:endParaRPr lang="en-US" sz="1600" dirty="0">
              <a:latin typeface="Georgia"/>
              <a:cs typeface="Georgia"/>
            </a:endParaRPr>
          </a:p>
          <a:p>
            <a:pPr algn="ctr"/>
            <a:endParaRPr lang="en-US" sz="3200" dirty="0">
              <a:latin typeface="Georgia"/>
              <a:cs typeface="Georgia"/>
            </a:endParaRPr>
          </a:p>
          <a:p>
            <a:pPr algn="ctr"/>
            <a:r>
              <a:rPr lang="en-US" sz="2400" dirty="0">
                <a:latin typeface="Georgia"/>
                <a:cs typeface="Georgia"/>
              </a:rPr>
              <a:t>Jessica Dickinson Goodman</a:t>
            </a:r>
          </a:p>
          <a:p>
            <a:pPr algn="ctr"/>
            <a:r>
              <a:rPr lang="en-US" sz="1600" i="1" dirty="0" err="1">
                <a:latin typeface="Georgia"/>
                <a:cs typeface="Georgia"/>
              </a:rPr>
              <a:t>jessica.dickinson.goodman@gmail.com</a:t>
            </a:r>
            <a:endParaRPr lang="en-US" sz="1600" i="1" dirty="0">
              <a:latin typeface="Georgia"/>
              <a:cs typeface="Georgia"/>
            </a:endParaRPr>
          </a:p>
          <a:p>
            <a:endParaRPr lang="en-US" sz="44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303812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37145"/>
            <a:ext cx="9144000" cy="1082866"/>
          </a:xfrm>
          <a:prstGeom prst="rect">
            <a:avLst/>
          </a:prstGeom>
          <a:solidFill>
            <a:schemeClr val="accent5">
              <a:alpha val="78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eorgia"/>
                <a:cs typeface="Georgia"/>
              </a:rPr>
              <a:t>Kinds of Research</a:t>
            </a:r>
            <a:endParaRPr lang="en-US" b="1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smtClean="0">
                <a:latin typeface="Georgia"/>
                <a:cs typeface="Georgia"/>
              </a:rPr>
              <a:t>Internet Research: collecting information from the web</a:t>
            </a:r>
          </a:p>
          <a:p>
            <a:pPr lvl="1"/>
            <a:r>
              <a:rPr lang="en-US" sz="2000" dirty="0" smtClean="0">
                <a:latin typeface="Georgia"/>
                <a:cs typeface="Georgia"/>
              </a:rPr>
              <a:t>Search </a:t>
            </a:r>
            <a:r>
              <a:rPr lang="en-US" sz="2000" dirty="0" smtClean="0">
                <a:latin typeface="Georgia"/>
                <a:cs typeface="Georgia"/>
              </a:rPr>
              <a:t>Engines are the Starting Point: </a:t>
            </a:r>
            <a:r>
              <a:rPr lang="en-US" sz="2000" dirty="0" smtClean="0">
                <a:latin typeface="Georgia"/>
                <a:cs typeface="Georgia"/>
              </a:rPr>
              <a:t>Google, </a:t>
            </a:r>
            <a:r>
              <a:rPr lang="en-US" sz="2000" dirty="0" smtClean="0">
                <a:latin typeface="Georgia"/>
                <a:cs typeface="Georgia"/>
              </a:rPr>
              <a:t>Bing</a:t>
            </a:r>
            <a:r>
              <a:rPr lang="en-US" sz="2000" dirty="0" smtClean="0">
                <a:latin typeface="Georgia"/>
                <a:cs typeface="Georgia"/>
              </a:rPr>
              <a:t>, Yahoo, etc.</a:t>
            </a:r>
          </a:p>
          <a:p>
            <a:pPr lvl="1"/>
            <a:r>
              <a:rPr lang="en-US" sz="2000" dirty="0" smtClean="0">
                <a:latin typeface="Georgia"/>
                <a:cs typeface="Georgia"/>
              </a:rPr>
              <a:t>Wikipedia: free online encyclopedia</a:t>
            </a:r>
          </a:p>
          <a:p>
            <a:pPr lvl="0"/>
            <a:r>
              <a:rPr lang="en-US" sz="2400" dirty="0" smtClean="0">
                <a:latin typeface="Georgia"/>
                <a:cs typeface="Georgia"/>
              </a:rPr>
              <a:t>Offline Research</a:t>
            </a:r>
            <a:r>
              <a:rPr lang="en-US" sz="2400" dirty="0" smtClean="0">
                <a:latin typeface="Georgia"/>
                <a:cs typeface="Georgia"/>
              </a:rPr>
              <a:t>: looking up information on </a:t>
            </a:r>
            <a:r>
              <a:rPr lang="en-US" sz="2400" dirty="0" smtClean="0">
                <a:latin typeface="Georgia"/>
                <a:cs typeface="Georgia"/>
              </a:rPr>
              <a:t>paper</a:t>
            </a:r>
          </a:p>
          <a:p>
            <a:pPr lvl="1"/>
            <a:r>
              <a:rPr lang="en-US" sz="2000" dirty="0" smtClean="0">
                <a:latin typeface="Georgia"/>
                <a:cs typeface="Georgia"/>
              </a:rPr>
              <a:t>A surprise gift!</a:t>
            </a:r>
          </a:p>
          <a:p>
            <a:pPr lvl="1"/>
            <a:r>
              <a:rPr lang="en-US" sz="2000" dirty="0" smtClean="0">
                <a:latin typeface="Georgia"/>
                <a:cs typeface="Georgia"/>
              </a:rPr>
              <a:t>Journals</a:t>
            </a:r>
          </a:p>
          <a:p>
            <a:pPr lvl="1"/>
            <a:r>
              <a:rPr lang="en-US" sz="2000" dirty="0" smtClean="0">
                <a:latin typeface="Georgia"/>
                <a:cs typeface="Georgia"/>
              </a:rPr>
              <a:t>Librarians/Professors/Experts</a:t>
            </a:r>
          </a:p>
          <a:p>
            <a:pPr lvl="1"/>
            <a:r>
              <a:rPr lang="en-US" sz="2000" dirty="0" smtClean="0">
                <a:latin typeface="Georgia"/>
                <a:cs typeface="Georgia"/>
              </a:rPr>
              <a:t>Local archives and museums</a:t>
            </a:r>
          </a:p>
          <a:p>
            <a:pPr lvl="1"/>
            <a:r>
              <a:rPr lang="en-US" sz="2000" dirty="0" smtClean="0">
                <a:latin typeface="Georgia"/>
                <a:cs typeface="Georgia"/>
              </a:rPr>
              <a:t>Interviews, photographs, paintings, oral histories</a:t>
            </a:r>
            <a:endParaRPr lang="en-US" sz="2000" dirty="0">
              <a:latin typeface="Georgia"/>
              <a:cs typeface="Georg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Mentoring Standard 2017 Copyright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544-4035-E44D-B66B-A2392CC745D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008041"/>
            <a:ext cx="9144000" cy="1988800"/>
          </a:xfrm>
          <a:prstGeom prst="rect">
            <a:avLst/>
          </a:prstGeom>
          <a:solidFill>
            <a:schemeClr val="accent5">
              <a:alpha val="78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Mentoring Standard 2017 Copyright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544-4035-E44D-B66B-A2392CC745D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6139" y="2032945"/>
            <a:ext cx="67275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Georgia"/>
                <a:cs typeface="Georgia"/>
              </a:rPr>
              <a:t>Online Research</a:t>
            </a:r>
          </a:p>
          <a:p>
            <a:pPr algn="ctr"/>
            <a:r>
              <a:rPr lang="en-US" sz="6000" b="1" dirty="0" smtClean="0">
                <a:latin typeface="Georgia"/>
                <a:cs typeface="Georgia"/>
              </a:rPr>
              <a:t>Best Practices</a:t>
            </a:r>
            <a:endParaRPr lang="en-US" sz="6000" b="1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062470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34772"/>
            <a:ext cx="9144000" cy="1082866"/>
          </a:xfrm>
          <a:prstGeom prst="rect">
            <a:avLst/>
          </a:prstGeom>
          <a:solidFill>
            <a:schemeClr val="accent5">
              <a:alpha val="78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Georgia"/>
                <a:cs typeface="Georgia"/>
              </a:rPr>
              <a:t>How I Think About Research</a:t>
            </a:r>
            <a:endParaRPr lang="en-US" b="1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latin typeface="Georgia"/>
                <a:cs typeface="Georgia"/>
              </a:rPr>
              <a:t>Start with a real question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latin typeface="Georgia"/>
                <a:cs typeface="Georgia"/>
              </a:rPr>
              <a:t>Gather a wide range of opinions and data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latin typeface="Georgia"/>
                <a:cs typeface="Georgia"/>
              </a:rPr>
              <a:t>Evaluate how much you trust each opinion and understand the writer’s point of view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latin typeface="Georgia"/>
                <a:cs typeface="Georgia"/>
              </a:rPr>
              <a:t>Synthesize data and opinions from others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latin typeface="Georgia"/>
                <a:cs typeface="Georgia"/>
              </a:rPr>
              <a:t>Contribute your findings to society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Mentoring Standard 2017 Copyright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544-4035-E44D-B66B-A2392CC745D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136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421683"/>
            <a:ext cx="9144000" cy="1082866"/>
          </a:xfrm>
          <a:prstGeom prst="rect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Mentoring Standard 2017 Copyright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544-4035-E44D-B66B-A2392CC745D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04350" y="2421683"/>
            <a:ext cx="66607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Georgia"/>
                <a:cs typeface="Georgia"/>
              </a:rPr>
              <a:t>Onlin</a:t>
            </a:r>
            <a:r>
              <a:rPr lang="en-US" sz="6000" b="1" dirty="0" smtClean="0">
                <a:latin typeface="Georgia"/>
                <a:cs typeface="Georgia"/>
              </a:rPr>
              <a:t>e Learning</a:t>
            </a:r>
            <a:endParaRPr lang="en-US" sz="6000" b="1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642360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79920"/>
            <a:ext cx="9144000" cy="1082866"/>
          </a:xfrm>
          <a:prstGeom prst="rect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Mentoring Standard 2017 Copyright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544-4035-E44D-B66B-A2392CC745D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5505" y="212231"/>
            <a:ext cx="487886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latin typeface="Georgia"/>
                <a:cs typeface="Georgia"/>
              </a:rPr>
              <a:t>MOOCs:</a:t>
            </a:r>
            <a:br>
              <a:rPr lang="en-US" sz="4400" b="1" dirty="0" smtClean="0">
                <a:latin typeface="Georgia"/>
                <a:cs typeface="Georgia"/>
              </a:rPr>
            </a:br>
            <a:r>
              <a:rPr lang="en-US" sz="2400" b="1" dirty="0" smtClean="0">
                <a:latin typeface="Georgia"/>
                <a:cs typeface="Georgia"/>
              </a:rPr>
              <a:t>Massive Open Online Courses</a:t>
            </a:r>
            <a:endParaRPr lang="en-US" sz="2400" b="1" dirty="0">
              <a:latin typeface="Georgia"/>
              <a:cs typeface="Georg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2588" y="1445267"/>
            <a:ext cx="7542886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3" indent="-342900">
              <a:buFont typeface="Arial"/>
              <a:buChar char="•"/>
            </a:pPr>
            <a:r>
              <a:rPr lang="en-US" sz="2400" dirty="0" smtClean="0">
                <a:latin typeface="Georgia"/>
                <a:cs typeface="Georgia"/>
              </a:rPr>
              <a:t>These online educational sites offer excellent free courses, delivered on the web.</a:t>
            </a:r>
          </a:p>
          <a:p>
            <a:pPr marL="342900" lvl="3" indent="-342900">
              <a:buFont typeface="Arial"/>
              <a:buChar char="•"/>
            </a:pPr>
            <a:r>
              <a:rPr lang="en-US" sz="2400" dirty="0" smtClean="0">
                <a:latin typeface="Georgia"/>
                <a:cs typeface="Georgia"/>
              </a:rPr>
              <a:t>Some of our favorites:</a:t>
            </a:r>
          </a:p>
          <a:p>
            <a:pPr marL="742950" lvl="4" indent="-285750">
              <a:buFont typeface="Arial"/>
              <a:buChar char="•"/>
            </a:pPr>
            <a:r>
              <a:rPr lang="en-US" dirty="0" err="1" smtClean="0">
                <a:latin typeface="Georgia"/>
                <a:cs typeface="Georgia"/>
              </a:rPr>
              <a:t>FutureLearn</a:t>
            </a:r>
            <a:endParaRPr lang="en-US" dirty="0">
              <a:latin typeface="Georgia"/>
              <a:cs typeface="Georgia"/>
            </a:endParaRPr>
          </a:p>
          <a:p>
            <a:pPr marL="742950" lvl="4" indent="-285750">
              <a:buFont typeface="Arial"/>
              <a:buChar char="•"/>
            </a:pPr>
            <a:r>
              <a:rPr lang="en-US" dirty="0" smtClean="0">
                <a:latin typeface="Georgia"/>
                <a:cs typeface="Georgia"/>
              </a:rPr>
              <a:t>Khan Academy</a:t>
            </a:r>
            <a:endParaRPr lang="en-US" dirty="0">
              <a:latin typeface="Georgia"/>
              <a:cs typeface="Georgia"/>
            </a:endParaRPr>
          </a:p>
          <a:p>
            <a:pPr marL="742950" lvl="4" indent="-285750">
              <a:buFont typeface="Arial"/>
              <a:buChar char="•"/>
            </a:pPr>
            <a:r>
              <a:rPr lang="en-US" dirty="0" err="1" smtClean="0">
                <a:latin typeface="Georgia"/>
                <a:cs typeface="Georgia"/>
              </a:rPr>
              <a:t>Coursera</a:t>
            </a:r>
            <a:endParaRPr lang="en-US" dirty="0">
              <a:latin typeface="Georgia"/>
              <a:cs typeface="Georgia"/>
            </a:endParaRPr>
          </a:p>
          <a:p>
            <a:pPr marL="742950" lvl="4" indent="-285750">
              <a:buFont typeface="Arial"/>
              <a:buChar char="•"/>
            </a:pPr>
            <a:r>
              <a:rPr lang="en-US" dirty="0" smtClean="0">
                <a:latin typeface="Georgia"/>
                <a:cs typeface="Georgia"/>
              </a:rPr>
              <a:t>Stanford Online</a:t>
            </a:r>
            <a:endParaRPr lang="en-US" dirty="0">
              <a:latin typeface="Georgia"/>
              <a:cs typeface="Georgia"/>
            </a:endParaRPr>
          </a:p>
          <a:p>
            <a:pPr marL="742950" lvl="4" indent="-285750">
              <a:buFont typeface="Arial"/>
              <a:buChar char="•"/>
            </a:pPr>
            <a:r>
              <a:rPr lang="en-US" dirty="0" err="1" smtClean="0">
                <a:latin typeface="Georgia"/>
                <a:cs typeface="Georgia"/>
              </a:rPr>
              <a:t>HarvardX</a:t>
            </a:r>
            <a:endParaRPr lang="en-US" dirty="0">
              <a:latin typeface="Georgia"/>
              <a:cs typeface="Georgia"/>
            </a:endParaRPr>
          </a:p>
          <a:p>
            <a:pPr marL="742950" lvl="4" indent="-285750">
              <a:buFont typeface="Arial"/>
              <a:buChar char="•"/>
            </a:pPr>
            <a:r>
              <a:rPr lang="en-US" dirty="0" err="1" smtClean="0">
                <a:latin typeface="Georgia"/>
                <a:cs typeface="Georgia"/>
              </a:rPr>
              <a:t>MITx</a:t>
            </a:r>
            <a:endParaRPr lang="en-US" dirty="0" smtClean="0">
              <a:latin typeface="Georgia"/>
              <a:cs typeface="Georgia"/>
            </a:endParaRPr>
          </a:p>
          <a:p>
            <a:pPr marL="742950" lvl="4" indent="-285750">
              <a:buFont typeface="Arial"/>
              <a:buChar char="•"/>
            </a:pPr>
            <a:r>
              <a:rPr lang="en-US" dirty="0" err="1" smtClean="0">
                <a:latin typeface="Georgia"/>
                <a:cs typeface="Georgia"/>
              </a:rPr>
              <a:t>CrashCourse</a:t>
            </a:r>
            <a:endParaRPr lang="en-US" dirty="0" smtClean="0">
              <a:latin typeface="Georgia"/>
              <a:cs typeface="Georgia"/>
            </a:endParaRPr>
          </a:p>
          <a:p>
            <a:pPr marL="742950" lvl="4" indent="-285750">
              <a:buFont typeface="Arial"/>
              <a:buChar char="•"/>
            </a:pPr>
            <a:r>
              <a:rPr lang="en-US" dirty="0" err="1">
                <a:latin typeface="Georgia"/>
                <a:cs typeface="Georgia"/>
              </a:rPr>
              <a:t>CGPgrey</a:t>
            </a:r>
            <a:endParaRPr lang="en-US" dirty="0">
              <a:latin typeface="Georgia"/>
              <a:cs typeface="Georgia"/>
            </a:endParaRPr>
          </a:p>
          <a:p>
            <a:pPr marL="742950" lvl="4" indent="-285750">
              <a:buFont typeface="Arial"/>
              <a:buChar char="•"/>
            </a:pPr>
            <a:r>
              <a:rPr lang="en-US" dirty="0" err="1" smtClean="0">
                <a:latin typeface="Georgia"/>
                <a:cs typeface="Georgia"/>
              </a:rPr>
              <a:t>Udemy</a:t>
            </a:r>
            <a:endParaRPr lang="en-US" dirty="0" smtClean="0">
              <a:latin typeface="Georgia"/>
              <a:cs typeface="Georgia"/>
            </a:endParaRPr>
          </a:p>
          <a:p>
            <a:pPr marL="742950" lvl="4" indent="-285750">
              <a:buFont typeface="Arial"/>
              <a:buChar char="•"/>
            </a:pPr>
            <a:r>
              <a:rPr lang="en-US" dirty="0" err="1" smtClean="0">
                <a:latin typeface="Georgia"/>
                <a:cs typeface="Georgia"/>
              </a:rPr>
              <a:t>edX</a:t>
            </a:r>
            <a:endParaRPr lang="en-US" dirty="0">
              <a:latin typeface="Georgia"/>
              <a:cs typeface="Georgia"/>
            </a:endParaRPr>
          </a:p>
          <a:p>
            <a:pPr marL="742950" lvl="4" indent="-285750">
              <a:buFont typeface="Arial"/>
              <a:buChar char="•"/>
            </a:pPr>
            <a:r>
              <a:rPr lang="en-US" dirty="0" err="1">
                <a:latin typeface="Georgia"/>
                <a:cs typeface="Georgia"/>
              </a:rPr>
              <a:t>I</a:t>
            </a:r>
            <a:r>
              <a:rPr lang="en-US" dirty="0" err="1" smtClean="0">
                <a:latin typeface="Georgia"/>
                <a:cs typeface="Georgia"/>
              </a:rPr>
              <a:t>versity</a:t>
            </a:r>
            <a:endParaRPr lang="en-US" dirty="0" smtClean="0">
              <a:latin typeface="Georgia"/>
              <a:cs typeface="Georgia"/>
            </a:endParaRPr>
          </a:p>
          <a:p>
            <a:pPr marL="742950" lvl="4" indent="-285750">
              <a:buFont typeface="Arial"/>
              <a:buChar char="•"/>
            </a:pPr>
            <a:r>
              <a:rPr lang="en-US" dirty="0" smtClean="0">
                <a:latin typeface="Georgia"/>
                <a:cs typeface="Georgia"/>
              </a:rPr>
              <a:t>Open2study</a:t>
            </a:r>
          </a:p>
          <a:p>
            <a:pPr marL="742950" lvl="4" indent="-285750">
              <a:buFont typeface="Arial"/>
              <a:buChar char="•"/>
            </a:pPr>
            <a:r>
              <a:rPr lang="en-US" dirty="0" err="1" smtClean="0">
                <a:latin typeface="Georgia"/>
                <a:cs typeface="Georgia"/>
              </a:rPr>
              <a:t>NovoEd</a:t>
            </a:r>
            <a:endParaRPr lang="en-US" sz="2400" b="1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11084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Mentoring Standard 2017 Copyright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544-4035-E44D-B66B-A2392CC745D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" name="Picture 1" descr="Screen Shot 2017-06-30 at 9.25.04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05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5600</TotalTime>
  <Words>1365</Words>
  <Application>Microsoft Macintosh PowerPoint</Application>
  <PresentationFormat>On-screen Show (4:3)</PresentationFormat>
  <Paragraphs>266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Best Practices for Research, Online Learning &amp; Blogging</vt:lpstr>
      <vt:lpstr>This is us:</vt:lpstr>
      <vt:lpstr>PowerPoint Presentation</vt:lpstr>
      <vt:lpstr>Kinds of Research</vt:lpstr>
      <vt:lpstr>PowerPoint Presentation</vt:lpstr>
      <vt:lpstr>How I Think About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Katy’s History as a Blogger</vt:lpstr>
      <vt:lpstr>What is a Blog?</vt:lpstr>
      <vt:lpstr>Why Blog? To Be Heard!</vt:lpstr>
      <vt:lpstr>Why is a Blog Useful?</vt:lpstr>
      <vt:lpstr>Group Blogging</vt:lpstr>
      <vt:lpstr>How to Write a Blog 1</vt:lpstr>
      <vt:lpstr>How to Write a Blog 2</vt:lpstr>
      <vt:lpstr>How to Write a Blog 3</vt:lpstr>
      <vt:lpstr>What to Avoid</vt:lpstr>
      <vt:lpstr>What a Blog Looks Like: Outside</vt:lpstr>
      <vt:lpstr>A Blog Inside: Visual View</vt:lpstr>
      <vt:lpstr>A Blog Inside: Text View</vt:lpstr>
      <vt:lpstr>Creating a Blog Post</vt:lpstr>
      <vt:lpstr>5 Other Ways to Contribute</vt:lpstr>
      <vt:lpstr>Summary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Blogging and Web Research 4 February 2014 Workshop Gashora Girls Academy</dc:title>
  <dc:creator>Katy Dickinson</dc:creator>
  <cp:lastModifiedBy>Jessica Dickinson Goodman</cp:lastModifiedBy>
  <cp:revision>103</cp:revision>
  <cp:lastPrinted>2017-06-30T22:01:36Z</cp:lastPrinted>
  <dcterms:created xsi:type="dcterms:W3CDTF">2015-10-22T05:15:44Z</dcterms:created>
  <dcterms:modified xsi:type="dcterms:W3CDTF">2017-07-01T12:38:53Z</dcterms:modified>
</cp:coreProperties>
</file>